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avi" ContentType="video/avi"/>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04" r:id="rId1"/>
    <p:sldMasterId id="2147484159" r:id="rId2"/>
  </p:sldMasterIdLst>
  <p:notesMasterIdLst>
    <p:notesMasterId r:id="rId60"/>
  </p:notesMasterIdLst>
  <p:sldIdLst>
    <p:sldId id="298" r:id="rId3"/>
    <p:sldId id="399" r:id="rId4"/>
    <p:sldId id="400" r:id="rId5"/>
    <p:sldId id="401" r:id="rId6"/>
    <p:sldId id="393" r:id="rId7"/>
    <p:sldId id="397" r:id="rId8"/>
    <p:sldId id="332" r:id="rId9"/>
    <p:sldId id="338" r:id="rId10"/>
    <p:sldId id="363" r:id="rId11"/>
    <p:sldId id="386" r:id="rId12"/>
    <p:sldId id="346" r:id="rId13"/>
    <p:sldId id="348" r:id="rId14"/>
    <p:sldId id="347" r:id="rId15"/>
    <p:sldId id="349" r:id="rId16"/>
    <p:sldId id="350" r:id="rId17"/>
    <p:sldId id="351" r:id="rId18"/>
    <p:sldId id="355" r:id="rId19"/>
    <p:sldId id="358" r:id="rId20"/>
    <p:sldId id="322" r:id="rId21"/>
    <p:sldId id="305" r:id="rId22"/>
    <p:sldId id="304" r:id="rId23"/>
    <p:sldId id="306" r:id="rId24"/>
    <p:sldId id="308" r:id="rId25"/>
    <p:sldId id="341" r:id="rId26"/>
    <p:sldId id="309" r:id="rId27"/>
    <p:sldId id="310" r:id="rId28"/>
    <p:sldId id="316" r:id="rId29"/>
    <p:sldId id="404" r:id="rId30"/>
    <p:sldId id="315" r:id="rId31"/>
    <p:sldId id="312" r:id="rId32"/>
    <p:sldId id="314" r:id="rId33"/>
    <p:sldId id="337" r:id="rId34"/>
    <p:sldId id="318" r:id="rId35"/>
    <p:sldId id="366" r:id="rId36"/>
    <p:sldId id="330" r:id="rId37"/>
    <p:sldId id="368" r:id="rId38"/>
    <p:sldId id="367" r:id="rId39"/>
    <p:sldId id="405" r:id="rId40"/>
    <p:sldId id="373" r:id="rId41"/>
    <p:sldId id="374" r:id="rId42"/>
    <p:sldId id="375" r:id="rId43"/>
    <p:sldId id="406" r:id="rId44"/>
    <p:sldId id="377" r:id="rId45"/>
    <p:sldId id="376" r:id="rId46"/>
    <p:sldId id="383" r:id="rId47"/>
    <p:sldId id="382" r:id="rId48"/>
    <p:sldId id="384" r:id="rId49"/>
    <p:sldId id="385" r:id="rId50"/>
    <p:sldId id="391" r:id="rId51"/>
    <p:sldId id="387" r:id="rId52"/>
    <p:sldId id="389" r:id="rId53"/>
    <p:sldId id="390" r:id="rId54"/>
    <p:sldId id="403" r:id="rId55"/>
    <p:sldId id="379" r:id="rId56"/>
    <p:sldId id="380" r:id="rId57"/>
    <p:sldId id="402" r:id="rId58"/>
    <p:sldId id="381" r:id="rId5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1107D7"/>
    <a:srgbClr val="326400"/>
    <a:srgbClr val="818C5B"/>
    <a:srgbClr val="593603"/>
    <a:srgbClr val="336600"/>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63" autoAdjust="0"/>
    <p:restoredTop sz="94704" autoAdjust="0"/>
  </p:normalViewPr>
  <p:slideViewPr>
    <p:cSldViewPr>
      <p:cViewPr varScale="1">
        <p:scale>
          <a:sx n="111" d="100"/>
          <a:sy n="111" d="100"/>
        </p:scale>
        <p:origin x="-160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20F3A775-6129-4369-BFA2-2F259AFF1220}" type="datetimeFigureOut">
              <a:rPr lang="en-US"/>
              <a:pPr/>
              <a:t>3/30/2016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7157BB4-DD6A-4F39-8E9E-04E6ECA1BB5E}" type="slidenum">
              <a:rPr lang="en-US"/>
              <a:pPr/>
              <a:t>‹#›</a:t>
            </a:fld>
            <a:endParaRPr lang="en-US"/>
          </a:p>
        </p:txBody>
      </p:sp>
    </p:spTree>
    <p:extLst>
      <p:ext uri="{BB962C8B-B14F-4D97-AF65-F5344CB8AC3E}">
        <p14:creationId xmlns:p14="http://schemas.microsoft.com/office/powerpoint/2010/main" val="12766249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“Briefly before we begin I wish to discuss some methods that are important, and that I spent</a:t>
            </a:r>
            <a:r>
              <a:rPr lang="en-US" baseline="0" dirty="0" smtClean="0"/>
              <a:t> time implementing for our research group to share and reuse”</a:t>
            </a:r>
            <a:br>
              <a:rPr lang="en-US" baseline="0" dirty="0" smtClean="0"/>
            </a:br>
            <a:r>
              <a:rPr lang="en-US" baseline="0" dirty="0" smtClean="0"/>
              <a:t>Mention other upgrades of the group analysis code with this, fixing, then eventually </a:t>
            </a:r>
            <a:r>
              <a:rPr lang="en-US" baseline="0" dirty="0" err="1" smtClean="0"/>
              <a:t>reimplementing</a:t>
            </a:r>
            <a:r>
              <a:rPr lang="en-US" baseline="0" dirty="0" smtClean="0"/>
              <a:t> the periodic boundaries/domain decomposition for performance</a:t>
            </a:r>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3</a:t>
            </a:fld>
            <a:endParaRPr lang="en-US"/>
          </a:p>
        </p:txBody>
      </p:sp>
    </p:spTree>
    <p:extLst>
      <p:ext uri="{BB962C8B-B14F-4D97-AF65-F5344CB8AC3E}">
        <p14:creationId xmlns:p14="http://schemas.microsoft.com/office/powerpoint/2010/main" val="3951010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explaining this slowly, particularly how the </a:t>
            </a:r>
            <a:r>
              <a:rPr lang="en-US" dirty="0" err="1" smtClean="0"/>
              <a:t>ubias</a:t>
            </a:r>
            <a:r>
              <a:rPr lang="en-US" dirty="0" smtClean="0"/>
              <a:t>/</a:t>
            </a:r>
            <a:r>
              <a:rPr lang="en-US" baseline="0" dirty="0" smtClean="0"/>
              <a:t> and acceptance probabilities are calculated upon a system.</a:t>
            </a:r>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4</a:t>
            </a:fld>
            <a:endParaRPr lang="en-US"/>
          </a:p>
        </p:txBody>
      </p:sp>
    </p:spTree>
    <p:extLst>
      <p:ext uri="{BB962C8B-B14F-4D97-AF65-F5344CB8AC3E}">
        <p14:creationId xmlns:p14="http://schemas.microsoft.com/office/powerpoint/2010/main" val="90539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25</a:t>
            </a:fld>
            <a:endParaRPr lang="en-US"/>
          </a:p>
        </p:txBody>
      </p:sp>
    </p:spTree>
    <p:extLst>
      <p:ext uri="{BB962C8B-B14F-4D97-AF65-F5344CB8AC3E}">
        <p14:creationId xmlns:p14="http://schemas.microsoft.com/office/powerpoint/2010/main" val="31608585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the three (</a:t>
            </a:r>
            <a:r>
              <a:rPr lang="en-US" dirty="0" err="1" smtClean="0"/>
              <a:t>Minkowski</a:t>
            </a:r>
            <a:r>
              <a:rPr lang="en-US" dirty="0" smtClean="0"/>
              <a:t>/</a:t>
            </a:r>
            <a:r>
              <a:rPr lang="en-US" dirty="0" err="1" smtClean="0"/>
              <a:t>trigonal</a:t>
            </a:r>
            <a:r>
              <a:rPr lang="en-US" dirty="0" smtClean="0"/>
              <a:t>, Monoclinic, and hexagonal).</a:t>
            </a:r>
            <a:r>
              <a:rPr lang="en-US" baseline="0" dirty="0" smtClean="0"/>
              <a:t>  </a:t>
            </a:r>
            <a:br>
              <a:rPr lang="en-US" baseline="0" dirty="0" smtClean="0"/>
            </a:br>
            <a:r>
              <a:rPr lang="en-US" baseline="0" dirty="0" smtClean="0"/>
              <a:t>Discuss the relative stability (Hard particle access first two).</a:t>
            </a:r>
          </a:p>
          <a:p>
            <a:r>
              <a:rPr lang="en-US" baseline="0" dirty="0" smtClean="0"/>
              <a:t>Discuss hexagonal structure.</a:t>
            </a:r>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27</a:t>
            </a:fld>
            <a:endParaRPr lang="en-US"/>
          </a:p>
        </p:txBody>
      </p:sp>
    </p:spTree>
    <p:extLst>
      <p:ext uri="{BB962C8B-B14F-4D97-AF65-F5344CB8AC3E}">
        <p14:creationId xmlns:p14="http://schemas.microsoft.com/office/powerpoint/2010/main" val="155097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Spheres 51%</a:t>
            </a:r>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29</a:t>
            </a:fld>
            <a:endParaRPr lang="en-US"/>
          </a:p>
        </p:txBody>
      </p:sp>
    </p:spTree>
    <p:extLst>
      <p:ext uri="{BB962C8B-B14F-4D97-AF65-F5344CB8AC3E}">
        <p14:creationId xmlns:p14="http://schemas.microsoft.com/office/powerpoint/2010/main" val="3925990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30</a:t>
            </a:fld>
            <a:endParaRPr lang="en-US"/>
          </a:p>
        </p:txBody>
      </p:sp>
    </p:spTree>
    <p:extLst>
      <p:ext uri="{BB962C8B-B14F-4D97-AF65-F5344CB8AC3E}">
        <p14:creationId xmlns:p14="http://schemas.microsoft.com/office/powerpoint/2010/main" val="1176527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57BB4-DD6A-4F39-8E9E-04E6ECA1BB5E}" type="slidenum">
              <a:rPr lang="en-US" smtClean="0"/>
              <a:pPr/>
              <a:t>47</a:t>
            </a:fld>
            <a:endParaRPr lang="en-US"/>
          </a:p>
        </p:txBody>
      </p:sp>
    </p:spTree>
    <p:extLst>
      <p:ext uri="{BB962C8B-B14F-4D97-AF65-F5344CB8AC3E}">
        <p14:creationId xmlns:p14="http://schemas.microsoft.com/office/powerpoint/2010/main" val="39053468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5" name="Rectangle 4"/>
          <p:cNvSpPr/>
          <p:nvPr/>
        </p:nvSpPr>
        <p:spPr bwMode="white">
          <a:xfrm>
            <a:off x="0" y="0"/>
            <a:ext cx="9144000" cy="6858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6" name="Rectangle 5"/>
          <p:cNvSpPr>
            <a:spLocks noChangeArrowheads="1"/>
          </p:cNvSpPr>
          <p:nvPr userDrawn="1"/>
        </p:nvSpPr>
        <p:spPr bwMode="auto">
          <a:xfrm>
            <a:off x="-9525" y="6053138"/>
            <a:ext cx="2249488" cy="712787"/>
          </a:xfrm>
          <a:prstGeom prst="rect">
            <a:avLst/>
          </a:prstGeom>
          <a:solidFill>
            <a:srgbClr val="002060">
              <a:alpha val="85001"/>
            </a:srgbClr>
          </a:solidFill>
          <a:ln w="50800" cap="rnd" cmpd="dbl" algn="ctr">
            <a:noFill/>
            <a:miter lim="800000"/>
            <a:headEnd/>
            <a:tailEnd/>
          </a:ln>
        </p:spPr>
        <p:txBody>
          <a:bodyPr anchor="ctr"/>
          <a:lstStyle/>
          <a:p>
            <a:pPr algn="ctr"/>
            <a:endParaRPr lang="en-US">
              <a:solidFill>
                <a:srgbClr val="FFFFFF"/>
              </a:solidFill>
              <a:latin typeface="Tw Cen MT" pitchFamily="34" charset="0"/>
            </a:endParaRPr>
          </a:p>
        </p:txBody>
      </p:sp>
      <p:sp>
        <p:nvSpPr>
          <p:cNvPr id="7" name="Rectangle 6"/>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8" name="Title 7"/>
          <p:cNvSpPr>
            <a:spLocks noGrp="1"/>
          </p:cNvSpPr>
          <p:nvPr>
            <p:ph type="ctrTitle"/>
          </p:nvPr>
        </p:nvSpPr>
        <p:spPr>
          <a:xfrm>
            <a:off x="2362200" y="4038600"/>
            <a:ext cx="6477000" cy="1828800"/>
          </a:xfrm>
        </p:spPr>
        <p:txBody>
          <a:bodyPr anchor="b"/>
          <a:lstStyle>
            <a:lvl1pPr>
              <a:defRPr cap="none" baseline="0"/>
            </a:lvl1pPr>
          </a:lstStyle>
          <a:p>
            <a:endParaRPr lang="en-US" dirty="0"/>
          </a:p>
        </p:txBody>
      </p:sp>
      <p:sp>
        <p:nvSpPr>
          <p:cNvPr id="10" name="Footer Placeholder 16"/>
          <p:cNvSpPr>
            <a:spLocks noGrp="1"/>
          </p:cNvSpPr>
          <p:nvPr>
            <p:ph type="ftr" sz="quarter" idx="10"/>
          </p:nvPr>
        </p:nvSpPr>
        <p:spPr>
          <a:xfrm>
            <a:off x="2085974" y="236538"/>
            <a:ext cx="6753226" cy="365125"/>
          </a:xfrm>
        </p:spPr>
        <p:txBody>
          <a:bodyPr/>
          <a:lstStyle>
            <a:lvl1pPr>
              <a:defRPr/>
            </a:lvl1pPr>
          </a:lstStyle>
          <a:p>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87C3E9DB-D499-43D6-8508-2C084618154D}" type="datetime1">
              <a:rPr lang="en-US"/>
              <a:pPr/>
              <a:t>3/30/2016</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502728E9-13E2-46B4-95BD-64FDC5D62394}" type="slidenum">
              <a:rPr lang="en-US"/>
              <a:pPr/>
              <a:t>‹#›</a:t>
            </a:fld>
            <a:endParaRPr lang="en-US"/>
          </a:p>
        </p:txBody>
      </p:sp>
    </p:spTree>
    <p:extLst>
      <p:ext uri="{BB962C8B-B14F-4D97-AF65-F5344CB8AC3E}">
        <p14:creationId xmlns:p14="http://schemas.microsoft.com/office/powerpoint/2010/main" val="99241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E80A7AAF-DB5E-4C16-9726-D4CBABCDD6DB}" type="datetime1">
              <a:rPr lang="en-US"/>
              <a:pPr/>
              <a:t>3/30/2016</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729AA62E-5B2B-4EF4-BEF6-307FB51A0409}" type="slidenum">
              <a:rPr lang="en-US"/>
              <a:pPr/>
              <a:t>‹#›</a:t>
            </a:fld>
            <a:endParaRPr lang="en-US"/>
          </a:p>
        </p:txBody>
      </p:sp>
    </p:spTree>
    <p:extLst>
      <p:ext uri="{BB962C8B-B14F-4D97-AF65-F5344CB8AC3E}">
        <p14:creationId xmlns:p14="http://schemas.microsoft.com/office/powerpoint/2010/main" val="20799629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defRPr/>
            </a:lvl1pPr>
          </a:lstStyle>
          <a:p>
            <a:fld id="{1B025A8F-5B30-4CFA-856F-8191A41D4E41}" type="datetime1">
              <a:rPr lang="en-US"/>
              <a:pPr/>
              <a:t>3/30/2016</a:t>
            </a:fld>
            <a:endParaRPr lang="en-US"/>
          </a:p>
        </p:txBody>
      </p:sp>
      <p:sp>
        <p:nvSpPr>
          <p:cNvPr id="3" name="Footer Placeholder 2"/>
          <p:cNvSpPr>
            <a:spLocks noGrp="1"/>
          </p:cNvSpPr>
          <p:nvPr>
            <p:ph type="ftr" sz="quarter" idx="11"/>
          </p:nvPr>
        </p:nvSpPr>
        <p:spPr>
          <a:xfrm>
            <a:off x="609600" y="6248400"/>
            <a:ext cx="5421313" cy="365125"/>
          </a:xfrm>
        </p:spPr>
        <p:txBody>
          <a:bodyPr/>
          <a:lstStyle>
            <a:lvl1pPr>
              <a:defRPr/>
            </a:lvl1pPr>
          </a:lstStyle>
          <a:p>
            <a:endParaRPr lang="en-US"/>
          </a:p>
        </p:txBody>
      </p:sp>
      <p:sp>
        <p:nvSpPr>
          <p:cNvPr id="4" name="Slide Number Placeholder 3"/>
          <p:cNvSpPr>
            <a:spLocks noGrp="1"/>
          </p:cNvSpPr>
          <p:nvPr>
            <p:ph type="sldNum" sz="quarter" idx="12"/>
          </p:nvPr>
        </p:nvSpPr>
        <p:spPr>
          <a:xfrm>
            <a:off x="0" y="1279525"/>
            <a:ext cx="533400" cy="244475"/>
          </a:xfrm>
        </p:spPr>
        <p:txBody>
          <a:bodyPr/>
          <a:lstStyle>
            <a:lvl1pPr>
              <a:defRPr/>
            </a:lvl1pPr>
          </a:lstStyle>
          <a:p>
            <a:fld id="{0C08033D-65D2-4475-A456-2020190BB50F}" type="slidenum">
              <a:rPr lang="en-US"/>
              <a:pPr/>
              <a:t>‹#›</a:t>
            </a:fld>
            <a:endParaRPr lang="en-US"/>
          </a:p>
        </p:txBody>
      </p:sp>
    </p:spTree>
    <p:extLst>
      <p:ext uri="{BB962C8B-B14F-4D97-AF65-F5344CB8AC3E}">
        <p14:creationId xmlns:p14="http://schemas.microsoft.com/office/powerpoint/2010/main" val="3162206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dirty="0"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fld id="{D36EEE12-FA9A-4503-99F9-355D9BF056BC}" type="datetime1">
              <a:rPr lang="en-US"/>
              <a:pPr/>
              <a:t>3/30/2016</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DB8BE2D2-1B41-43A2-8202-3D527284041D}"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fld id="{BCA70331-66E6-4B09-95B6-7AA6332079E8}" type="datetime1">
              <a:rPr lang="en-US"/>
              <a:pPr/>
              <a:t>3/30/2016</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
        <p:nvSpPr>
          <p:cNvPr id="5" name="Slide Number Placeholder 22"/>
          <p:cNvSpPr>
            <a:spLocks noGrp="1"/>
          </p:cNvSpPr>
          <p:nvPr>
            <p:ph type="sldNum" sz="quarter" idx="12"/>
          </p:nvPr>
        </p:nvSpPr>
        <p:spPr/>
        <p:txBody>
          <a:bodyPr/>
          <a:lstStyle>
            <a:lvl1pPr>
              <a:defRPr/>
            </a:lvl1pPr>
          </a:lstStyle>
          <a:p>
            <a:fld id="{44A9A28D-E8F1-4A08-8297-57EFAFDED90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lstStyle>
            <a:lvl1pPr algn="l">
              <a:buNone/>
              <a:defRPr sz="4400" b="0"/>
            </a:lvl1pPr>
          </a:lstStyle>
          <a:p>
            <a:r>
              <a:rPr lang="en-US" smtClean="0"/>
              <a:t>Click to edit Master title style</a:t>
            </a:r>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13"/>
          <p:cNvSpPr>
            <a:spLocks noGrp="1"/>
          </p:cNvSpPr>
          <p:nvPr>
            <p:ph type="dt" sz="half" idx="10"/>
          </p:nvPr>
        </p:nvSpPr>
        <p:spPr/>
        <p:txBody>
          <a:bodyPr/>
          <a:lstStyle>
            <a:lvl1pPr>
              <a:defRPr/>
            </a:lvl1pPr>
          </a:lstStyle>
          <a:p>
            <a:fld id="{87C3E9DB-D499-43D6-8508-2C084618154D}" type="datetime1">
              <a:rPr lang="en-US"/>
              <a:pPr/>
              <a:t>3/30/2016</a:t>
            </a:fld>
            <a:endParaRPr lang="en-US"/>
          </a:p>
        </p:txBody>
      </p:sp>
      <p:sp>
        <p:nvSpPr>
          <p:cNvPr id="6" name="Footer Placeholder 2"/>
          <p:cNvSpPr>
            <a:spLocks noGrp="1"/>
          </p:cNvSpPr>
          <p:nvPr>
            <p:ph type="ftr" sz="quarter" idx="11"/>
          </p:nvPr>
        </p:nvSpPr>
        <p:spPr/>
        <p:txBody>
          <a:bodyPr/>
          <a:lstStyle>
            <a:lvl1pPr>
              <a:defRPr/>
            </a:lvl1pPr>
          </a:lstStyle>
          <a:p>
            <a:endParaRPr lang="en-US"/>
          </a:p>
        </p:txBody>
      </p:sp>
      <p:sp>
        <p:nvSpPr>
          <p:cNvPr id="7" name="Slide Number Placeholder 22"/>
          <p:cNvSpPr>
            <a:spLocks noGrp="1"/>
          </p:cNvSpPr>
          <p:nvPr>
            <p:ph type="sldNum" sz="quarter" idx="12"/>
          </p:nvPr>
        </p:nvSpPr>
        <p:spPr/>
        <p:txBody>
          <a:bodyPr/>
          <a:lstStyle>
            <a:lvl1pPr>
              <a:defRPr/>
            </a:lvl1pPr>
          </a:lstStyle>
          <a:p>
            <a:fld id="{502728E9-13E2-46B4-95BD-64FDC5D62394}"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13"/>
          <p:cNvSpPr>
            <a:spLocks noGrp="1"/>
          </p:cNvSpPr>
          <p:nvPr>
            <p:ph type="dt" sz="half" idx="10"/>
          </p:nvPr>
        </p:nvSpPr>
        <p:spPr/>
        <p:txBody>
          <a:bodyPr/>
          <a:lstStyle>
            <a:lvl1pPr>
              <a:defRPr/>
            </a:lvl1pPr>
          </a:lstStyle>
          <a:p>
            <a:fld id="{E80A7AAF-DB5E-4C16-9726-D4CBABCDD6DB}" type="datetime1">
              <a:rPr lang="en-US"/>
              <a:pPr/>
              <a:t>3/30/2016</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729AA62E-5B2B-4EF4-BEF6-307FB51A040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0" y="6248400"/>
            <a:ext cx="2667000" cy="365125"/>
          </a:xfrm>
        </p:spPr>
        <p:txBody>
          <a:bodyPr/>
          <a:lstStyle>
            <a:lvl1pPr>
              <a:defRPr/>
            </a:lvl1pPr>
          </a:lstStyle>
          <a:p>
            <a:fld id="{1B025A8F-5B30-4CFA-856F-8191A41D4E41}" type="datetime1">
              <a:rPr lang="en-US"/>
              <a:pPr/>
              <a:t>3/30/2016</a:t>
            </a:fld>
            <a:endParaRPr lang="en-US"/>
          </a:p>
        </p:txBody>
      </p:sp>
      <p:sp>
        <p:nvSpPr>
          <p:cNvPr id="3" name="Footer Placeholder 2"/>
          <p:cNvSpPr>
            <a:spLocks noGrp="1"/>
          </p:cNvSpPr>
          <p:nvPr>
            <p:ph type="ftr" sz="quarter" idx="11"/>
          </p:nvPr>
        </p:nvSpPr>
        <p:spPr>
          <a:xfrm>
            <a:off x="609600" y="6248400"/>
            <a:ext cx="5421313" cy="365125"/>
          </a:xfrm>
        </p:spPr>
        <p:txBody>
          <a:bodyPr/>
          <a:lstStyle>
            <a:lvl1pPr>
              <a:defRPr/>
            </a:lvl1pPr>
          </a:lstStyle>
          <a:p>
            <a:endParaRPr lang="en-US"/>
          </a:p>
        </p:txBody>
      </p:sp>
      <p:sp>
        <p:nvSpPr>
          <p:cNvPr id="4" name="Slide Number Placeholder 3"/>
          <p:cNvSpPr>
            <a:spLocks noGrp="1"/>
          </p:cNvSpPr>
          <p:nvPr>
            <p:ph type="sldNum" sz="quarter" idx="12"/>
          </p:nvPr>
        </p:nvSpPr>
        <p:spPr>
          <a:xfrm>
            <a:off x="0" y="1279525"/>
            <a:ext cx="533400" cy="244475"/>
          </a:xfrm>
        </p:spPr>
        <p:txBody>
          <a:bodyPr/>
          <a:lstStyle>
            <a:lvl1pPr>
              <a:defRPr/>
            </a:lvl1pPr>
          </a:lstStyle>
          <a:p>
            <a:fld id="{0C08033D-65D2-4475-A456-2020190BB50F}"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5" name="Rectangle 4"/>
          <p:cNvSpPr/>
          <p:nvPr/>
        </p:nvSpPr>
        <p:spPr bwMode="white">
          <a:xfrm>
            <a:off x="0" y="0"/>
            <a:ext cx="9144000" cy="6858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6" name="Rectangle 5"/>
          <p:cNvSpPr>
            <a:spLocks noChangeArrowheads="1"/>
          </p:cNvSpPr>
          <p:nvPr userDrawn="1"/>
        </p:nvSpPr>
        <p:spPr bwMode="auto">
          <a:xfrm>
            <a:off x="-9525" y="6053138"/>
            <a:ext cx="2249488" cy="712787"/>
          </a:xfrm>
          <a:prstGeom prst="rect">
            <a:avLst/>
          </a:prstGeom>
          <a:solidFill>
            <a:srgbClr val="002060">
              <a:alpha val="85001"/>
            </a:srgbClr>
          </a:solidFill>
          <a:ln w="50800" cap="rnd" cmpd="dbl" algn="ctr">
            <a:noFill/>
            <a:miter lim="800000"/>
            <a:headEnd/>
            <a:tailEnd/>
          </a:ln>
        </p:spPr>
        <p:txBody>
          <a:bodyPr anchor="ctr"/>
          <a:lstStyle/>
          <a:p>
            <a:pPr algn="ctr"/>
            <a:endParaRPr lang="en-US">
              <a:solidFill>
                <a:srgbClr val="FFFFFF"/>
              </a:solidFill>
              <a:latin typeface="Tw Cen MT" pitchFamily="34" charset="0"/>
            </a:endParaRPr>
          </a:p>
        </p:txBody>
      </p:sp>
      <p:sp>
        <p:nvSpPr>
          <p:cNvPr id="7" name="Rectangle 6"/>
          <p:cNvSpPr/>
          <p:nvPr/>
        </p:nvSpPr>
        <p:spPr>
          <a:xfrm>
            <a:off x="2359025" y="6043613"/>
            <a:ext cx="6784975" cy="714375"/>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8" name="Title 7"/>
          <p:cNvSpPr>
            <a:spLocks noGrp="1"/>
          </p:cNvSpPr>
          <p:nvPr>
            <p:ph type="ctrTitle"/>
          </p:nvPr>
        </p:nvSpPr>
        <p:spPr>
          <a:xfrm>
            <a:off x="2362200" y="4038600"/>
            <a:ext cx="6477000" cy="1828800"/>
          </a:xfrm>
        </p:spPr>
        <p:txBody>
          <a:bodyPr anchor="b"/>
          <a:lstStyle>
            <a:lvl1pPr>
              <a:defRPr cap="none" baseline="0"/>
            </a:lvl1pPr>
          </a:lstStyle>
          <a:p>
            <a:endParaRPr lang="en-US" dirty="0"/>
          </a:p>
        </p:txBody>
      </p:sp>
      <p:sp>
        <p:nvSpPr>
          <p:cNvPr id="10" name="Footer Placeholder 16"/>
          <p:cNvSpPr>
            <a:spLocks noGrp="1"/>
          </p:cNvSpPr>
          <p:nvPr>
            <p:ph type="ftr" sz="quarter" idx="10"/>
          </p:nvPr>
        </p:nvSpPr>
        <p:spPr>
          <a:xfrm>
            <a:off x="2085974" y="236538"/>
            <a:ext cx="6753226" cy="365125"/>
          </a:xfrm>
        </p:spPr>
        <p:txBody>
          <a:bodyPr/>
          <a:lstStyle>
            <a:lvl1pPr>
              <a:defRPr/>
            </a:lvl1pPr>
          </a:lstStyle>
          <a:p>
            <a:endParaRPr lang="en-US" dirty="0"/>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endParaRPr lang="en-US" dirty="0"/>
          </a:p>
        </p:txBody>
      </p:sp>
    </p:spTree>
    <p:extLst>
      <p:ext uri="{BB962C8B-B14F-4D97-AF65-F5344CB8AC3E}">
        <p14:creationId xmlns:p14="http://schemas.microsoft.com/office/powerpoint/2010/main" val="1097356578"/>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lang="en-US" dirty="0" smtClean="0"/>
              <a:t>Click to edit Master title style</a:t>
            </a:r>
            <a:endParaRPr lang="en-US" dirty="0"/>
          </a:p>
        </p:txBody>
      </p:sp>
      <p:sp>
        <p:nvSpPr>
          <p:cNvPr id="8" name="Content Placeholder 7"/>
          <p:cNvSpPr>
            <a:spLocks noGrp="1"/>
          </p:cNvSpPr>
          <p:nvPr>
            <p:ph sz="quarter" idx="1"/>
          </p:nvPr>
        </p:nvSpPr>
        <p:spPr>
          <a:xfrm>
            <a:off x="612648" y="1600200"/>
            <a:ext cx="8153400" cy="449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13"/>
          <p:cNvSpPr>
            <a:spLocks noGrp="1"/>
          </p:cNvSpPr>
          <p:nvPr>
            <p:ph type="dt" sz="half" idx="10"/>
          </p:nvPr>
        </p:nvSpPr>
        <p:spPr/>
        <p:txBody>
          <a:bodyPr/>
          <a:lstStyle>
            <a:lvl1pPr>
              <a:defRPr/>
            </a:lvl1pPr>
          </a:lstStyle>
          <a:p>
            <a:fld id="{D36EEE12-FA9A-4503-99F9-355D9BF056BC}" type="datetime1">
              <a:rPr lang="en-US"/>
              <a:pPr/>
              <a:t>3/30/2016</a:t>
            </a:fld>
            <a:endParaRPr lang="en-US"/>
          </a:p>
        </p:txBody>
      </p:sp>
      <p:sp>
        <p:nvSpPr>
          <p:cNvPr id="5" name="Footer Placeholder 2"/>
          <p:cNvSpPr>
            <a:spLocks noGrp="1"/>
          </p:cNvSpPr>
          <p:nvPr>
            <p:ph type="ftr" sz="quarter" idx="11"/>
          </p:nvPr>
        </p:nvSpPr>
        <p:spPr/>
        <p:txBody>
          <a:bodyPr/>
          <a:lstStyle>
            <a:lvl1pPr>
              <a:defRPr/>
            </a:lvl1pPr>
          </a:lstStyle>
          <a:p>
            <a:endParaRPr lang="en-US"/>
          </a:p>
        </p:txBody>
      </p:sp>
      <p:sp>
        <p:nvSpPr>
          <p:cNvPr id="6" name="Slide Number Placeholder 22"/>
          <p:cNvSpPr>
            <a:spLocks noGrp="1"/>
          </p:cNvSpPr>
          <p:nvPr>
            <p:ph type="sldNum" sz="quarter" idx="12"/>
          </p:nvPr>
        </p:nvSpPr>
        <p:spPr/>
        <p:txBody>
          <a:bodyPr/>
          <a:lstStyle>
            <a:lvl1pPr>
              <a:defRPr/>
            </a:lvl1pPr>
          </a:lstStyle>
          <a:p>
            <a:fld id="{DB8BE2D2-1B41-43A2-8202-3D527284041D}" type="slidenum">
              <a:rPr lang="en-US"/>
              <a:pPr/>
              <a:t>‹#›</a:t>
            </a:fld>
            <a:endParaRPr lang="en-US" dirty="0"/>
          </a:p>
        </p:txBody>
      </p:sp>
    </p:spTree>
    <p:extLst>
      <p:ext uri="{BB962C8B-B14F-4D97-AF65-F5344CB8AC3E}">
        <p14:creationId xmlns:p14="http://schemas.microsoft.com/office/powerpoint/2010/main" val="1342630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13"/>
          <p:cNvSpPr>
            <a:spLocks noGrp="1"/>
          </p:cNvSpPr>
          <p:nvPr>
            <p:ph type="dt" sz="half" idx="10"/>
          </p:nvPr>
        </p:nvSpPr>
        <p:spPr/>
        <p:txBody>
          <a:bodyPr/>
          <a:lstStyle>
            <a:lvl1pPr>
              <a:defRPr/>
            </a:lvl1pPr>
          </a:lstStyle>
          <a:p>
            <a:fld id="{BCA70331-66E6-4B09-95B6-7AA6332079E8}" type="datetime1">
              <a:rPr lang="en-US"/>
              <a:pPr/>
              <a:t>3/30/2016</a:t>
            </a:fld>
            <a:endParaRPr lang="en-US"/>
          </a:p>
        </p:txBody>
      </p:sp>
      <p:sp>
        <p:nvSpPr>
          <p:cNvPr id="4" name="Footer Placeholder 2"/>
          <p:cNvSpPr>
            <a:spLocks noGrp="1"/>
          </p:cNvSpPr>
          <p:nvPr>
            <p:ph type="ftr" sz="quarter" idx="11"/>
          </p:nvPr>
        </p:nvSpPr>
        <p:spPr/>
        <p:txBody>
          <a:bodyPr/>
          <a:lstStyle>
            <a:lvl1pPr>
              <a:defRPr/>
            </a:lvl1pPr>
          </a:lstStyle>
          <a:p>
            <a:endParaRPr lang="en-US"/>
          </a:p>
        </p:txBody>
      </p:sp>
      <p:sp>
        <p:nvSpPr>
          <p:cNvPr id="5" name="Slide Number Placeholder 22"/>
          <p:cNvSpPr>
            <a:spLocks noGrp="1"/>
          </p:cNvSpPr>
          <p:nvPr>
            <p:ph type="sldNum" sz="quarter" idx="12"/>
          </p:nvPr>
        </p:nvSpPr>
        <p:spPr/>
        <p:txBody>
          <a:bodyPr/>
          <a:lstStyle>
            <a:lvl1pPr>
              <a:defRPr/>
            </a:lvl1pPr>
          </a:lstStyle>
          <a:p>
            <a:fld id="{44A9A28D-E8F1-4A08-8297-57EFAFDED906}" type="slidenum">
              <a:rPr lang="en-US"/>
              <a:pPr/>
              <a:t>‹#›</a:t>
            </a:fld>
            <a:endParaRPr lang="en-US"/>
          </a:p>
        </p:txBody>
      </p:sp>
    </p:spTree>
    <p:extLst>
      <p:ext uri="{BB962C8B-B14F-4D97-AF65-F5344CB8AC3E}">
        <p14:creationId xmlns:p14="http://schemas.microsoft.com/office/powerpoint/2010/main" val="34677155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990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Tw Cen MT" pitchFamily="34" charset="0"/>
              </a:defRPr>
            </a:lvl1pPr>
          </a:lstStyle>
          <a:p>
            <a:fld id="{910242AD-9194-4C4A-BE3E-0577460118D5}" type="datetime1">
              <a:rPr lang="en-US"/>
              <a:pPr/>
              <a:t>3/30/2016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itchFamily="34" charset="0"/>
              </a:defRPr>
            </a:lvl1pPr>
          </a:lstStyle>
          <a:p>
            <a:endParaRPr lang="en-US"/>
          </a:p>
        </p:txBody>
      </p:sp>
      <p:sp>
        <p:nvSpPr>
          <p:cNvPr id="7" name="Rectangle 6"/>
          <p:cNvSpPr/>
          <p:nvPr/>
        </p:nvSpPr>
        <p:spPr bwMode="white">
          <a:xfrm>
            <a:off x="0" y="1235075"/>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8" name="Rectangle 7"/>
          <p:cNvSpPr>
            <a:spLocks noChangeArrowheads="1"/>
          </p:cNvSpPr>
          <p:nvPr/>
        </p:nvSpPr>
        <p:spPr bwMode="auto">
          <a:xfrm>
            <a:off x="0" y="1279525"/>
            <a:ext cx="533400" cy="228600"/>
          </a:xfrm>
          <a:prstGeom prst="rect">
            <a:avLst/>
          </a:prstGeom>
          <a:solidFill>
            <a:srgbClr val="002060">
              <a:alpha val="85001"/>
            </a:srgbClr>
          </a:solidFill>
          <a:ln w="50800" cap="rnd" cmpd="dbl" algn="ctr">
            <a:noFill/>
            <a:miter lim="800000"/>
            <a:headEnd/>
            <a:tailEnd/>
          </a:ln>
        </p:spPr>
        <p:txBody>
          <a:bodyPr anchor="ctr"/>
          <a:lstStyle/>
          <a:p>
            <a:pPr algn="ctr"/>
            <a:endParaRPr lang="en-US">
              <a:solidFill>
                <a:srgbClr val="FFFFFF"/>
              </a:solidFill>
              <a:latin typeface="Tw Cen MT" pitchFamily="34" charset="0"/>
            </a:endParaRPr>
          </a:p>
        </p:txBody>
      </p:sp>
      <p:sp>
        <p:nvSpPr>
          <p:cNvPr id="9" name="Rectangle 8"/>
          <p:cNvSpPr/>
          <p:nvPr/>
        </p:nvSpPr>
        <p:spPr>
          <a:xfrm>
            <a:off x="590550" y="128015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23" name="Slide Number Placeholder 22"/>
          <p:cNvSpPr>
            <a:spLocks noGrp="1"/>
          </p:cNvSpPr>
          <p:nvPr>
            <p:ph type="sldNum" sz="quarter" idx="4"/>
          </p:nvPr>
        </p:nvSpPr>
        <p:spPr>
          <a:xfrm>
            <a:off x="0" y="1279525"/>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Tw Cen MT" pitchFamily="34" charset="0"/>
              </a:defRPr>
            </a:lvl1pPr>
          </a:lstStyle>
          <a:p>
            <a:fld id="{EB670819-FDF9-49A8-8A9E-82966D53787E}"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4158" r:id="rId1"/>
    <p:sldLayoutId id="2147484156" r:id="rId2"/>
    <p:sldLayoutId id="2147484155" r:id="rId3"/>
    <p:sldLayoutId id="2147484154" r:id="rId4"/>
    <p:sldLayoutId id="2147484153" r:id="rId5"/>
    <p:sldLayoutId id="2147484157" r:id="rId6"/>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rgbClr val="002060"/>
        </a:buClr>
        <a:buSzPct val="65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rgbClr val="FFC000"/>
        </a:buClr>
        <a:buSzPct val="65000"/>
        <a:buFont typeface="Wingdings" pitchFamily="2" charset="2"/>
        <a:buChar char="n"/>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1">
            <a:lumMod val="75000"/>
          </a:schemeClr>
        </a:buClr>
        <a:buSzPct val="6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FFC000"/>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609600" y="228600"/>
            <a:ext cx="8153400" cy="55045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12"/>
          <p:cNvSpPr>
            <a:spLocks noGrp="1"/>
          </p:cNvSpPr>
          <p:nvPr>
            <p:ph type="body" idx="1"/>
          </p:nvPr>
        </p:nvSpPr>
        <p:spPr bwMode="auto">
          <a:xfrm>
            <a:off x="612775" y="1600200"/>
            <a:ext cx="8153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wrap="square" lIns="91440" tIns="45720" rIns="91440" bIns="45720" numCol="1" anchor="ctr" anchorCtr="0" compatLnSpc="1">
            <a:prstTxWarp prst="textNoShape">
              <a:avLst/>
            </a:prstTxWarp>
          </a:bodyPr>
          <a:lstStyle>
            <a:lvl1pPr>
              <a:defRPr sz="1400">
                <a:solidFill>
                  <a:schemeClr val="tx2"/>
                </a:solidFill>
                <a:latin typeface="Tw Cen MT" pitchFamily="34" charset="0"/>
              </a:defRPr>
            </a:lvl1pPr>
          </a:lstStyle>
          <a:p>
            <a:fld id="{910242AD-9194-4C4A-BE3E-0577460118D5}" type="datetime1">
              <a:rPr lang="en-US"/>
              <a:pPr/>
              <a:t>3/30/2016</a:t>
            </a:fld>
            <a:endParaRPr lang="en-US"/>
          </a:p>
        </p:txBody>
      </p:sp>
      <p:sp>
        <p:nvSpPr>
          <p:cNvPr id="3" name="Footer Placeholder 2"/>
          <p:cNvSpPr>
            <a:spLocks noGrp="1"/>
          </p:cNvSpPr>
          <p:nvPr>
            <p:ph type="ftr" sz="quarter" idx="3"/>
          </p:nvPr>
        </p:nvSpPr>
        <p:spPr>
          <a:xfrm>
            <a:off x="609600" y="6248400"/>
            <a:ext cx="5421313" cy="365125"/>
          </a:xfrm>
          <a:prstGeom prst="rect">
            <a:avLst/>
          </a:prstGeom>
        </p:spPr>
        <p:txBody>
          <a:bodyPr vert="horz" wrap="square" lIns="91440" tIns="45720" rIns="91440" bIns="45720" numCol="1" anchor="ctr" anchorCtr="0" compatLnSpc="1">
            <a:prstTxWarp prst="textNoShape">
              <a:avLst/>
            </a:prstTxWarp>
          </a:bodyPr>
          <a:lstStyle>
            <a:lvl1pPr algn="r">
              <a:defRPr sz="1400">
                <a:solidFill>
                  <a:schemeClr val="tx2"/>
                </a:solidFill>
                <a:latin typeface="Tw Cen MT" pitchFamily="34" charset="0"/>
              </a:defRPr>
            </a:lvl1pPr>
          </a:lstStyle>
          <a:p>
            <a:endParaRPr lang="en-US"/>
          </a:p>
        </p:txBody>
      </p:sp>
      <p:sp>
        <p:nvSpPr>
          <p:cNvPr id="7" name="Rectangle 6"/>
          <p:cNvSpPr/>
          <p:nvPr/>
        </p:nvSpPr>
        <p:spPr bwMode="white">
          <a:xfrm>
            <a:off x="0" y="805612"/>
            <a:ext cx="9144000" cy="31908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8" name="Rectangle 7"/>
          <p:cNvSpPr>
            <a:spLocks noChangeArrowheads="1"/>
          </p:cNvSpPr>
          <p:nvPr/>
        </p:nvSpPr>
        <p:spPr bwMode="auto">
          <a:xfrm>
            <a:off x="0" y="850062"/>
            <a:ext cx="533400" cy="228600"/>
          </a:xfrm>
          <a:prstGeom prst="rect">
            <a:avLst/>
          </a:prstGeom>
          <a:solidFill>
            <a:srgbClr val="002060">
              <a:alpha val="85001"/>
            </a:srgbClr>
          </a:solidFill>
          <a:ln w="50800" cap="rnd" cmpd="dbl" algn="ctr">
            <a:noFill/>
            <a:miter lim="800000"/>
            <a:headEnd/>
            <a:tailEnd/>
          </a:ln>
        </p:spPr>
        <p:txBody>
          <a:bodyPr anchor="ctr"/>
          <a:lstStyle/>
          <a:p>
            <a:pPr algn="ctr"/>
            <a:endParaRPr lang="en-US">
              <a:solidFill>
                <a:srgbClr val="FFFFFF"/>
              </a:solidFill>
              <a:latin typeface="Tw Cen MT" pitchFamily="34" charset="0"/>
            </a:endParaRPr>
          </a:p>
        </p:txBody>
      </p:sp>
      <p:sp>
        <p:nvSpPr>
          <p:cNvPr id="9" name="Rectangle 8"/>
          <p:cNvSpPr/>
          <p:nvPr/>
        </p:nvSpPr>
        <p:spPr>
          <a:xfrm>
            <a:off x="590550" y="850687"/>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cs typeface="Arial" charset="0"/>
            </a:endParaRPr>
          </a:p>
        </p:txBody>
      </p:sp>
      <p:sp>
        <p:nvSpPr>
          <p:cNvPr id="23" name="Slide Number Placeholder 22"/>
          <p:cNvSpPr>
            <a:spLocks noGrp="1"/>
          </p:cNvSpPr>
          <p:nvPr>
            <p:ph type="sldNum" sz="quarter" idx="4"/>
          </p:nvPr>
        </p:nvSpPr>
        <p:spPr>
          <a:xfrm>
            <a:off x="0" y="850062"/>
            <a:ext cx="533400" cy="244475"/>
          </a:xfrm>
          <a:prstGeom prst="rect">
            <a:avLst/>
          </a:prstGeom>
        </p:spPr>
        <p:txBody>
          <a:bodyPr vert="horz" wrap="square" lIns="91440" tIns="45720" rIns="91440" bIns="45720" numCol="1" anchor="ctr" anchorCtr="0" compatLnSpc="1">
            <a:prstTxWarp prst="textNoShape">
              <a:avLst/>
            </a:prstTxWarp>
            <a:normAutofit/>
          </a:bodyPr>
          <a:lstStyle>
            <a:lvl1pPr algn="ctr">
              <a:defRPr sz="1400" b="1">
                <a:solidFill>
                  <a:srgbClr val="FFFFFF"/>
                </a:solidFill>
                <a:latin typeface="Tw Cen MT" pitchFamily="34" charset="0"/>
              </a:defRPr>
            </a:lvl1pPr>
          </a:lstStyle>
          <a:p>
            <a:fld id="{EB670819-FDF9-49A8-8A9E-82966D53787E}" type="slidenum">
              <a:rPr lang="en-US"/>
              <a:pPr/>
              <a:t>‹#›</a:t>
            </a:fld>
            <a:endParaRPr lang="en-US"/>
          </a:p>
        </p:txBody>
      </p:sp>
    </p:spTree>
    <p:extLst>
      <p:ext uri="{BB962C8B-B14F-4D97-AF65-F5344CB8AC3E}">
        <p14:creationId xmlns:p14="http://schemas.microsoft.com/office/powerpoint/2010/main" val="3029656709"/>
      </p:ext>
    </p:extLst>
  </p:cSld>
  <p:clrMap bg1="lt1" tx1="dk1" bg2="lt2" tx2="dk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Lst>
  <p:hf hdr="0" ftr="0" dt="0"/>
  <p:txStyles>
    <p:titleStyle>
      <a:lvl1pPr algn="l" rtl="0" eaLnBrk="0" fontAlgn="base" hangingPunct="0">
        <a:spcBef>
          <a:spcPct val="0"/>
        </a:spcBef>
        <a:spcAft>
          <a:spcPct val="0"/>
        </a:spcAft>
        <a:defRPr sz="4400" kern="12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w Cen MT" pitchFamily="34" charset="0"/>
        </a:defRPr>
      </a:lvl2pPr>
      <a:lvl3pPr algn="l" rtl="0" eaLnBrk="0" fontAlgn="base" hangingPunct="0">
        <a:spcBef>
          <a:spcPct val="0"/>
        </a:spcBef>
        <a:spcAft>
          <a:spcPct val="0"/>
        </a:spcAft>
        <a:defRPr sz="4400">
          <a:solidFill>
            <a:schemeClr val="tx2"/>
          </a:solidFill>
          <a:latin typeface="Tw Cen MT" pitchFamily="34" charset="0"/>
        </a:defRPr>
      </a:lvl3pPr>
      <a:lvl4pPr algn="l" rtl="0" eaLnBrk="0" fontAlgn="base" hangingPunct="0">
        <a:spcBef>
          <a:spcPct val="0"/>
        </a:spcBef>
        <a:spcAft>
          <a:spcPct val="0"/>
        </a:spcAft>
        <a:defRPr sz="4400">
          <a:solidFill>
            <a:schemeClr val="tx2"/>
          </a:solidFill>
          <a:latin typeface="Tw Cen MT" pitchFamily="34" charset="0"/>
        </a:defRPr>
      </a:lvl4pPr>
      <a:lvl5pPr algn="l" rtl="0" eaLnBrk="0" fontAlgn="base" hangingPunct="0">
        <a:spcBef>
          <a:spcPct val="0"/>
        </a:spcBef>
        <a:spcAft>
          <a:spcPct val="0"/>
        </a:spcAft>
        <a:defRPr sz="4400">
          <a:solidFill>
            <a:schemeClr val="tx2"/>
          </a:solidFill>
          <a:latin typeface="Tw Cen MT" pitchFamily="34" charset="0"/>
        </a:defRPr>
      </a:lvl5pPr>
      <a:lvl6pPr marL="457200" algn="l" rtl="0" fontAlgn="base">
        <a:spcBef>
          <a:spcPct val="0"/>
        </a:spcBef>
        <a:spcAft>
          <a:spcPct val="0"/>
        </a:spcAft>
        <a:defRPr sz="4400">
          <a:solidFill>
            <a:schemeClr val="tx2"/>
          </a:solidFill>
          <a:latin typeface="Tw Cen MT" pitchFamily="34" charset="0"/>
        </a:defRPr>
      </a:lvl6pPr>
      <a:lvl7pPr marL="914400" algn="l" rtl="0" fontAlgn="base">
        <a:spcBef>
          <a:spcPct val="0"/>
        </a:spcBef>
        <a:spcAft>
          <a:spcPct val="0"/>
        </a:spcAft>
        <a:defRPr sz="4400">
          <a:solidFill>
            <a:schemeClr val="tx2"/>
          </a:solidFill>
          <a:latin typeface="Tw Cen MT" pitchFamily="34" charset="0"/>
        </a:defRPr>
      </a:lvl7pPr>
      <a:lvl8pPr marL="1371600" algn="l" rtl="0" fontAlgn="base">
        <a:spcBef>
          <a:spcPct val="0"/>
        </a:spcBef>
        <a:spcAft>
          <a:spcPct val="0"/>
        </a:spcAft>
        <a:defRPr sz="4400">
          <a:solidFill>
            <a:schemeClr val="tx2"/>
          </a:solidFill>
          <a:latin typeface="Tw Cen MT" pitchFamily="34" charset="0"/>
        </a:defRPr>
      </a:lvl8pPr>
      <a:lvl9pPr marL="1828800" algn="l" rtl="0" fontAlgn="base">
        <a:spcBef>
          <a:spcPct val="0"/>
        </a:spcBef>
        <a:spcAft>
          <a:spcPct val="0"/>
        </a:spcAft>
        <a:defRPr sz="4400">
          <a:solidFill>
            <a:schemeClr val="tx2"/>
          </a:solidFill>
          <a:latin typeface="Tw Cen MT" pitchFamily="34" charset="0"/>
        </a:defRPr>
      </a:lvl9pPr>
    </p:titleStyle>
    <p:bodyStyle>
      <a:lvl1pPr marL="319088" indent="-319088" algn="l" rtl="0" eaLnBrk="0" fontAlgn="base" hangingPunct="0">
        <a:spcBef>
          <a:spcPts val="700"/>
        </a:spcBef>
        <a:spcAft>
          <a:spcPct val="0"/>
        </a:spcAft>
        <a:buClr>
          <a:srgbClr val="002060"/>
        </a:buClr>
        <a:buSzPct val="65000"/>
        <a:buFont typeface="Wingdings" pitchFamily="2" charset="2"/>
        <a:buChar char="¨"/>
        <a:defRPr sz="2900" kern="1200">
          <a:solidFill>
            <a:schemeClr val="tx1"/>
          </a:solidFill>
          <a:latin typeface="+mn-lt"/>
          <a:ea typeface="+mn-ea"/>
          <a:cs typeface="+mn-cs"/>
        </a:defRPr>
      </a:lvl1pPr>
      <a:lvl2pPr marL="639763" indent="-273050" algn="l" rtl="0" eaLnBrk="0" fontAlgn="base" hangingPunct="0">
        <a:spcBef>
          <a:spcPts val="550"/>
        </a:spcBef>
        <a:spcAft>
          <a:spcPct val="0"/>
        </a:spcAft>
        <a:buClr>
          <a:schemeClr val="accent1"/>
        </a:buClr>
        <a:buSzPct val="70000"/>
        <a:buFont typeface="Wingdings 2" pitchFamily="18" charset="2"/>
        <a:buChar char=""/>
        <a:defRPr sz="2600" kern="1200">
          <a:solidFill>
            <a:schemeClr val="tx1"/>
          </a:solidFill>
          <a:latin typeface="+mn-lt"/>
          <a:ea typeface="+mn-ea"/>
          <a:cs typeface="+mn-cs"/>
        </a:defRPr>
      </a:lvl2pPr>
      <a:lvl3pPr marL="914400" indent="-228600" algn="l" rtl="0" eaLnBrk="0" fontAlgn="base" hangingPunct="0">
        <a:spcBef>
          <a:spcPts val="500"/>
        </a:spcBef>
        <a:spcAft>
          <a:spcPct val="0"/>
        </a:spcAft>
        <a:buClr>
          <a:srgbClr val="FFC000"/>
        </a:buClr>
        <a:buSzPct val="65000"/>
        <a:buFont typeface="Wingdings" pitchFamily="2" charset="2"/>
        <a:buChar char="n"/>
        <a:defRPr sz="2300" kern="1200">
          <a:solidFill>
            <a:schemeClr val="tx1"/>
          </a:solidFill>
          <a:latin typeface="+mn-lt"/>
          <a:ea typeface="+mn-ea"/>
          <a:cs typeface="+mn-cs"/>
        </a:defRPr>
      </a:lvl3pPr>
      <a:lvl4pPr marL="1371600" indent="-228600" algn="l" rtl="0" eaLnBrk="0" fontAlgn="base" hangingPunct="0">
        <a:spcBef>
          <a:spcPts val="400"/>
        </a:spcBef>
        <a:spcAft>
          <a:spcPct val="0"/>
        </a:spcAft>
        <a:buClr>
          <a:schemeClr val="accent1">
            <a:lumMod val="75000"/>
          </a:schemeClr>
        </a:buClr>
        <a:buSzPct val="65000"/>
        <a:buFont typeface="Wingdings" pitchFamily="2" charset="2"/>
        <a:buChar char=""/>
        <a:defRPr sz="2000" kern="1200">
          <a:solidFill>
            <a:schemeClr val="tx1"/>
          </a:solidFill>
          <a:latin typeface="+mn-lt"/>
          <a:ea typeface="+mn-ea"/>
          <a:cs typeface="+mn-cs"/>
        </a:defRPr>
      </a:lvl4pPr>
      <a:lvl5pPr marL="1828800" indent="-228600" algn="l" rtl="0" eaLnBrk="0" fontAlgn="base" hangingPunct="0">
        <a:spcBef>
          <a:spcPts val="400"/>
        </a:spcBef>
        <a:spcAft>
          <a:spcPct val="0"/>
        </a:spcAft>
        <a:buClr>
          <a:srgbClr val="FFC000"/>
        </a:buClr>
        <a:buSzPct val="65000"/>
        <a:buFont typeface="Wingdings" pitchFamily="2" charset="2"/>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Richmond\Dropbox\DataMeeting_newmanrs\octnuc.avi" TargetMode="External"/><Relationship Id="rId1" Type="http://schemas.microsoft.com/office/2007/relationships/media" Target="file:///C:\Users\Richmond\Dropbox\DataMeeting_newmanrs\octnuc.avi" TargetMode="Externa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55.emf"/><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emf"/></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21.tiff"/><Relationship Id="rId7" Type="http://schemas.openxmlformats.org/officeDocument/2006/relationships/image" Target="../media/image25.png"/><Relationship Id="rId2" Type="http://schemas.openxmlformats.org/officeDocument/2006/relationships/image" Target="../media/image20.tiff"/><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23.png"/><Relationship Id="rId10" Type="http://schemas.openxmlformats.org/officeDocument/2006/relationships/image" Target="../media/image76.png"/><Relationship Id="rId4" Type="http://schemas.openxmlformats.org/officeDocument/2006/relationships/image" Target="../media/image90.png"/><Relationship Id="rId9"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62199" y="4038600"/>
            <a:ext cx="6703185" cy="1828800"/>
          </a:xfrm>
        </p:spPr>
        <p:txBody>
          <a:bodyPr/>
          <a:lstStyle/>
          <a:p>
            <a:r>
              <a:rPr lang="en-US" dirty="0" smtClean="0">
                <a:solidFill>
                  <a:schemeClr val="tx2">
                    <a:lumMod val="50000"/>
                  </a:schemeClr>
                </a:solidFill>
              </a:rPr>
              <a:t/>
            </a:r>
            <a:br>
              <a:rPr lang="en-US" dirty="0" smtClean="0">
                <a:solidFill>
                  <a:schemeClr val="tx2">
                    <a:lumMod val="50000"/>
                  </a:schemeClr>
                </a:solidFill>
              </a:rPr>
            </a:br>
            <a:r>
              <a:rPr lang="en-US" dirty="0" smtClean="0">
                <a:solidFill>
                  <a:schemeClr val="tx2">
                    <a:lumMod val="50000"/>
                  </a:schemeClr>
                </a:solidFill>
              </a:rPr>
              <a:t>Data Meeting:</a:t>
            </a:r>
            <a:br>
              <a:rPr lang="en-US" dirty="0" smtClean="0">
                <a:solidFill>
                  <a:schemeClr val="tx2">
                    <a:lumMod val="50000"/>
                  </a:schemeClr>
                </a:solidFill>
              </a:rPr>
            </a:br>
            <a:r>
              <a:rPr lang="en-US" dirty="0" smtClean="0">
                <a:solidFill>
                  <a:schemeClr val="tx2">
                    <a:lumMod val="50000"/>
                  </a:schemeClr>
                </a:solidFill>
              </a:rPr>
              <a:t>Crystallization in Systems of Hard Polyhedra</a:t>
            </a:r>
            <a:endParaRPr lang="en-US" sz="2400" dirty="0">
              <a:solidFill>
                <a:schemeClr val="tx2">
                  <a:lumMod val="50000"/>
                </a:schemeClr>
              </a:solidFill>
            </a:endParaRPr>
          </a:p>
        </p:txBody>
      </p:sp>
      <p:sp>
        <p:nvSpPr>
          <p:cNvPr id="3" name="Subtitle 2"/>
          <p:cNvSpPr>
            <a:spLocks noGrp="1"/>
          </p:cNvSpPr>
          <p:nvPr>
            <p:ph type="subTitle" idx="1"/>
          </p:nvPr>
        </p:nvSpPr>
        <p:spPr>
          <a:xfrm>
            <a:off x="2382915" y="6050037"/>
            <a:ext cx="6705600" cy="685800"/>
          </a:xfrm>
        </p:spPr>
        <p:txBody>
          <a:bodyPr/>
          <a:lstStyle/>
          <a:p>
            <a:r>
              <a:rPr lang="en-US" dirty="0" smtClean="0"/>
              <a:t>Richmond S. Newman, Sharon C. </a:t>
            </a:r>
            <a:r>
              <a:rPr lang="en-US" dirty="0" err="1" smtClean="0"/>
              <a:t>Glotzer</a:t>
            </a:r>
            <a:endParaRPr lang="en-US" dirty="0"/>
          </a:p>
        </p:txBody>
      </p:sp>
    </p:spTree>
    <p:extLst>
      <p:ext uri="{BB962C8B-B14F-4D97-AF65-F5344CB8AC3E}">
        <p14:creationId xmlns:p14="http://schemas.microsoft.com/office/powerpoint/2010/main" val="25198311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798382" cy="990600"/>
          </a:xfrm>
        </p:spPr>
        <p:txBody>
          <a:bodyPr/>
          <a:lstStyle/>
          <a:p>
            <a:r>
              <a:rPr lang="en-US" dirty="0" smtClean="0"/>
              <a:t>Example assemblies</a:t>
            </a:r>
            <a:endParaRPr lang="en-US" dirty="0"/>
          </a:p>
        </p:txBody>
      </p:sp>
      <p:sp>
        <p:nvSpPr>
          <p:cNvPr id="3" name="Content Placeholder 2"/>
          <p:cNvSpPr>
            <a:spLocks noGrp="1"/>
          </p:cNvSpPr>
          <p:nvPr>
            <p:ph sz="quarter" idx="1"/>
          </p:nvPr>
        </p:nvSpPr>
        <p:spPr/>
        <p:txBody>
          <a:bodyPr/>
          <a:lstStyle/>
          <a:p>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10</a:t>
            </a:fld>
            <a:endParaRPr lang="en-US"/>
          </a:p>
        </p:txBody>
      </p:sp>
      <p:pic>
        <p:nvPicPr>
          <p:cNvPr id="5" name="Picture 4" descr="F:\SEM--Jul 5th, 2012\Jun helped\E4\002.tif"/>
          <p:cNvPicPr>
            <a:picLocks noChangeAspect="1" noChangeArrowheads="1"/>
          </p:cNvPicPr>
          <p:nvPr/>
        </p:nvPicPr>
        <p:blipFill>
          <a:blip r:embed="rId2" cstate="print"/>
          <a:srcRect b="6352"/>
          <a:stretch>
            <a:fillRect/>
          </a:stretch>
        </p:blipFill>
        <p:spPr bwMode="auto">
          <a:xfrm>
            <a:off x="4956050" y="4465935"/>
            <a:ext cx="2576818" cy="1873444"/>
          </a:xfrm>
          <a:prstGeom prst="rect">
            <a:avLst/>
          </a:prstGeom>
          <a:noFill/>
        </p:spPr>
      </p:pic>
      <p:pic>
        <p:nvPicPr>
          <p:cNvPr id="6" name="Picture 2" descr="F:\SEM-Jul 6th, 2011\196D2\014.tif"/>
          <p:cNvPicPr>
            <a:picLocks noChangeAspect="1" noChangeArrowheads="1"/>
          </p:cNvPicPr>
          <p:nvPr/>
        </p:nvPicPr>
        <p:blipFill>
          <a:blip r:embed="rId3" cstate="print"/>
          <a:srcRect b="6352"/>
          <a:stretch>
            <a:fillRect/>
          </a:stretch>
        </p:blipFill>
        <p:spPr bwMode="auto">
          <a:xfrm>
            <a:off x="1730030" y="4504340"/>
            <a:ext cx="2594928" cy="1886611"/>
          </a:xfrm>
          <a:prstGeom prst="rect">
            <a:avLst/>
          </a:prstGeom>
          <a:noFill/>
        </p:spPr>
      </p:pic>
      <p:grpSp>
        <p:nvGrpSpPr>
          <p:cNvPr id="7" name="Group 13"/>
          <p:cNvGrpSpPr/>
          <p:nvPr/>
        </p:nvGrpSpPr>
        <p:grpSpPr>
          <a:xfrm>
            <a:off x="4956050" y="1815990"/>
            <a:ext cx="2397495" cy="2419515"/>
            <a:chOff x="4827480" y="0"/>
            <a:chExt cx="4037946" cy="4075032"/>
          </a:xfrm>
        </p:grpSpPr>
        <p:pic>
          <p:nvPicPr>
            <p:cNvPr id="9" name="Picture 8" descr="avgtrunc14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7480" y="0"/>
              <a:ext cx="4037946" cy="4075032"/>
            </a:xfrm>
            <a:prstGeom prst="rect">
              <a:avLst/>
            </a:prstGeom>
          </p:spPr>
        </p:pic>
        <p:sp>
          <p:nvSpPr>
            <p:cNvPr id="10" name="Oval 9"/>
            <p:cNvSpPr>
              <a:spLocks/>
            </p:cNvSpPr>
            <p:nvPr/>
          </p:nvSpPr>
          <p:spPr>
            <a:xfrm>
              <a:off x="6909481" y="2141437"/>
              <a:ext cx="1699456" cy="1649818"/>
            </a:xfrm>
            <a:prstGeom prst="ellipse">
              <a:avLst/>
            </a:prstGeom>
            <a:blipFill rotWithShape="1">
              <a:blip r:embed="rId5" cstate="print"/>
              <a:stretch>
                <a:fillRect/>
              </a:stretch>
            </a:blip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8" name="Group 12"/>
          <p:cNvGrpSpPr/>
          <p:nvPr/>
        </p:nvGrpSpPr>
        <p:grpSpPr>
          <a:xfrm>
            <a:off x="1768435" y="1892800"/>
            <a:ext cx="2427766" cy="2340778"/>
            <a:chOff x="322981" y="12882"/>
            <a:chExt cx="4075452" cy="3929427"/>
          </a:xfrm>
        </p:grpSpPr>
        <p:pic>
          <p:nvPicPr>
            <p:cNvPr id="11" name="Picture 10" descr="avgtrunc00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981" y="12882"/>
              <a:ext cx="4075452" cy="3929427"/>
            </a:xfrm>
            <a:prstGeom prst="rect">
              <a:avLst/>
            </a:prstGeom>
          </p:spPr>
        </p:pic>
        <p:sp>
          <p:nvSpPr>
            <p:cNvPr id="12" name="Oval 11"/>
            <p:cNvSpPr>
              <a:spLocks noChangeAspect="1"/>
            </p:cNvSpPr>
            <p:nvPr/>
          </p:nvSpPr>
          <p:spPr>
            <a:xfrm>
              <a:off x="2448877" y="2099633"/>
              <a:ext cx="1688266" cy="1649818"/>
            </a:xfrm>
            <a:prstGeom prst="ellipse">
              <a:avLst/>
            </a:prstGeom>
            <a:blipFill rotWithShape="1">
              <a:blip r:embed="rId7" cstate="print"/>
              <a:stretch>
                <a:fillRect/>
              </a:stretch>
            </a:blipFill>
            <a:ln w="508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11</a:t>
            </a:fld>
            <a:endParaRPr lang="en-US"/>
          </a:p>
        </p:txBody>
      </p:sp>
      <p:sp>
        <p:nvSpPr>
          <p:cNvPr id="10" name="Rectangle 9"/>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6" name="Title 1"/>
          <p:cNvSpPr txBox="1">
            <a:spLocks/>
          </p:cNvSpPr>
          <p:nvPr/>
        </p:nvSpPr>
        <p:spPr bwMode="auto">
          <a:xfrm>
            <a:off x="347450" y="202980"/>
            <a:ext cx="2577992" cy="162701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chemeClr val="tx2"/>
                </a:solidFill>
                <a:effectLst/>
                <a:uLnTx/>
                <a:uFillTx/>
                <a:latin typeface="+mj-lt"/>
                <a:ea typeface="+mj-ea"/>
                <a:cs typeface="+mj-cs"/>
              </a:rPr>
              <a:t>Phase Diagrams</a:t>
            </a:r>
            <a:endParaRPr kumimoji="0" lang="en-US" sz="44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1797471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12</a:t>
            </a:fld>
            <a:endParaRPr lang="en-US"/>
          </a:p>
        </p:txBody>
      </p:sp>
      <p:pic>
        <p:nvPicPr>
          <p:cNvPr id="9" name="Picture 8"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7" name="5-Point Star 6"/>
          <p:cNvSpPr>
            <a:spLocks noChangeAspect="1"/>
          </p:cNvSpPr>
          <p:nvPr/>
        </p:nvSpPr>
        <p:spPr>
          <a:xfrm>
            <a:off x="5224885" y="331378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8a_PARGOODAVG_tra200n625tr00_kw100_dz70_nd32_eps0_seed1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731" y="3774644"/>
            <a:ext cx="2820602" cy="2957185"/>
          </a:xfrm>
          <a:prstGeom prst="rect">
            <a:avLst/>
          </a:prstGeom>
        </p:spPr>
      </p:pic>
      <p:sp>
        <p:nvSpPr>
          <p:cNvPr id="10" name="5-Point Star 9"/>
          <p:cNvSpPr>
            <a:spLocks noChangeAspect="1"/>
          </p:cNvSpPr>
          <p:nvPr/>
        </p:nvSpPr>
        <p:spPr>
          <a:xfrm>
            <a:off x="8066855" y="3352190"/>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9475" y="1623965"/>
            <a:ext cx="2226356" cy="1843440"/>
            <a:chOff x="4870813" y="3198570"/>
            <a:chExt cx="3618497" cy="2957185"/>
          </a:xfrm>
        </p:grpSpPr>
        <p:pic>
          <p:nvPicPr>
            <p:cNvPr id="15" name="Picture 4"/>
            <p:cNvPicPr>
              <a:picLocks noChangeAspect="1" noChangeArrowheads="1"/>
            </p:cNvPicPr>
            <p:nvPr/>
          </p:nvPicPr>
          <p:blipFill>
            <a:blip r:embed="rId4" cstate="print"/>
            <a:srcRect/>
            <a:stretch>
              <a:fillRect/>
            </a:stretch>
          </p:blipFill>
          <p:spPr bwMode="auto">
            <a:xfrm>
              <a:off x="4870813" y="3198570"/>
              <a:ext cx="3618497" cy="2957185"/>
            </a:xfrm>
            <a:prstGeom prst="rect">
              <a:avLst/>
            </a:prstGeom>
            <a:noFill/>
            <a:ln w="9525">
              <a:noFill/>
              <a:miter lim="800000"/>
              <a:headEnd/>
              <a:tailEnd/>
            </a:ln>
          </p:spPr>
        </p:pic>
        <p:sp>
          <p:nvSpPr>
            <p:cNvPr id="16" name="Rectangle 15"/>
            <p:cNvSpPr/>
            <p:nvPr/>
          </p:nvSpPr>
          <p:spPr>
            <a:xfrm>
              <a:off x="4956050" y="5579680"/>
              <a:ext cx="889987" cy="369332"/>
            </a:xfrm>
            <a:prstGeom prst="rect">
              <a:avLst/>
            </a:prstGeom>
          </p:spPr>
          <p:txBody>
            <a:bodyPr wrap="none">
              <a:spAutoFit/>
            </a:bodyPr>
            <a:lstStyle/>
            <a:p>
              <a:r>
                <a:rPr lang="en-US" dirty="0" smtClean="0">
                  <a:solidFill>
                    <a:schemeClr val="bg1"/>
                  </a:solidFill>
                </a:rPr>
                <a:t>100nm</a:t>
              </a:r>
              <a:endParaRPr lang="en-US" dirty="0">
                <a:solidFill>
                  <a:schemeClr val="bg1"/>
                </a:solidFill>
              </a:endParaRPr>
            </a:p>
          </p:txBody>
        </p:sp>
      </p:grpSp>
      <p:pic>
        <p:nvPicPr>
          <p:cNvPr id="13" name="Picture 12" descr="trunc0.0.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880" y="279790"/>
            <a:ext cx="2230540" cy="939530"/>
          </a:xfrm>
          <a:prstGeom prst="rect">
            <a:avLst/>
          </a:prstGeom>
        </p:spPr>
      </p:pic>
    </p:spTree>
    <p:extLst>
      <p:ext uri="{BB962C8B-B14F-4D97-AF65-F5344CB8AC3E}">
        <p14:creationId xmlns:p14="http://schemas.microsoft.com/office/powerpoint/2010/main" val="31695956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13</a:t>
            </a:fld>
            <a:endParaRPr lang="en-US"/>
          </a:p>
        </p:txBody>
      </p:sp>
      <p:pic>
        <p:nvPicPr>
          <p:cNvPr id="9" name="Picture 8"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pic>
        <p:nvPicPr>
          <p:cNvPr id="5" name="Picture 4" descr="8b_APARAVG_tra200n625tr12_kw100_dz70_nd30_eps0_seed2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0" y="3697835"/>
            <a:ext cx="2823928" cy="2765160"/>
          </a:xfrm>
          <a:prstGeom prst="rect">
            <a:avLst/>
          </a:prstGeom>
        </p:spPr>
      </p:pic>
      <p:sp>
        <p:nvSpPr>
          <p:cNvPr id="7" name="5-Point Star 6"/>
          <p:cNvSpPr>
            <a:spLocks noChangeAspect="1"/>
          </p:cNvSpPr>
          <p:nvPr/>
        </p:nvSpPr>
        <p:spPr>
          <a:xfrm>
            <a:off x="4733301" y="1815990"/>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5-Point Star 9"/>
          <p:cNvSpPr>
            <a:spLocks noChangeAspect="1"/>
          </p:cNvSpPr>
          <p:nvPr/>
        </p:nvSpPr>
        <p:spPr>
          <a:xfrm>
            <a:off x="7605995" y="185439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32235" y="1431939"/>
            <a:ext cx="2724792" cy="2035465"/>
            <a:chOff x="799883" y="3198570"/>
            <a:chExt cx="3990975" cy="2981325"/>
          </a:xfrm>
        </p:grpSpPr>
        <p:pic>
          <p:nvPicPr>
            <p:cNvPr id="13" name="Picture 2"/>
            <p:cNvPicPr>
              <a:picLocks noChangeAspect="1" noChangeArrowheads="1"/>
            </p:cNvPicPr>
            <p:nvPr/>
          </p:nvPicPr>
          <p:blipFill>
            <a:blip r:embed="rId4" cstate="print"/>
            <a:srcRect/>
            <a:stretch>
              <a:fillRect/>
            </a:stretch>
          </p:blipFill>
          <p:spPr bwMode="auto">
            <a:xfrm>
              <a:off x="799883" y="3198570"/>
              <a:ext cx="3990975" cy="2981325"/>
            </a:xfrm>
            <a:prstGeom prst="rect">
              <a:avLst/>
            </a:prstGeom>
            <a:noFill/>
            <a:ln w="9525">
              <a:noFill/>
              <a:miter lim="800000"/>
              <a:headEnd/>
              <a:tailEnd/>
            </a:ln>
          </p:spPr>
        </p:pic>
        <p:sp>
          <p:nvSpPr>
            <p:cNvPr id="14" name="TextBox 13"/>
            <p:cNvSpPr txBox="1"/>
            <p:nvPr/>
          </p:nvSpPr>
          <p:spPr>
            <a:xfrm>
              <a:off x="866170" y="5504878"/>
              <a:ext cx="889987" cy="369332"/>
            </a:xfrm>
            <a:prstGeom prst="rect">
              <a:avLst/>
            </a:prstGeom>
            <a:noFill/>
          </p:spPr>
          <p:txBody>
            <a:bodyPr wrap="none" rtlCol="0">
              <a:spAutoFit/>
            </a:bodyPr>
            <a:lstStyle/>
            <a:p>
              <a:r>
                <a:rPr lang="en-US" dirty="0" smtClean="0">
                  <a:solidFill>
                    <a:schemeClr val="bg1"/>
                  </a:solidFill>
                </a:rPr>
                <a:t>100nm</a:t>
              </a:r>
              <a:endParaRPr lang="en-US" dirty="0">
                <a:solidFill>
                  <a:schemeClr val="bg1"/>
                </a:solidFill>
              </a:endParaRPr>
            </a:p>
          </p:txBody>
        </p:sp>
      </p:grpSp>
      <p:pic>
        <p:nvPicPr>
          <p:cNvPr id="2" name="Picture 1" descr="trunc0.12.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5120" y="356600"/>
            <a:ext cx="1534791" cy="685661"/>
          </a:xfrm>
          <a:prstGeom prst="rect">
            <a:avLst/>
          </a:prstGeom>
        </p:spPr>
      </p:pic>
    </p:spTree>
    <p:extLst>
      <p:ext uri="{BB962C8B-B14F-4D97-AF65-F5344CB8AC3E}">
        <p14:creationId xmlns:p14="http://schemas.microsoft.com/office/powerpoint/2010/main" val="41236672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AddTo8orSI?_PARTRAVG_tra200n625tr20_kw100_dz70_nd29_eps0_seed5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260" y="3851455"/>
            <a:ext cx="2457920" cy="2474162"/>
          </a:xfrm>
          <a:prstGeom prst="rect">
            <a:avLst/>
          </a:prstGeom>
        </p:spPr>
      </p:pic>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14</a:t>
            </a:fld>
            <a:endParaRPr lang="en-US"/>
          </a:p>
        </p:txBody>
      </p:sp>
      <p:pic>
        <p:nvPicPr>
          <p:cNvPr id="10" name="Picture 9" descr="C:\Users\Xingchen Ye\Desktop\xingchen\VIP DATA\Manuscript-LiYF4\Figures print\Figure 5.png"/>
          <p:cNvPicPr>
            <a:picLocks noChangeAspect="1"/>
          </p:cNvPicPr>
          <p:nvPr/>
        </p:nvPicPr>
        <p:blipFill rotWithShape="1">
          <a:blip r:embed="rId3" cstate="print"/>
          <a:srcRect l="38780" t="71591" r="27447" b="133"/>
          <a:stretch/>
        </p:blipFill>
        <p:spPr bwMode="auto">
          <a:xfrm>
            <a:off x="424260" y="1547155"/>
            <a:ext cx="2479547" cy="1921649"/>
          </a:xfrm>
          <a:prstGeom prst="rect">
            <a:avLst/>
          </a:prstGeom>
          <a:noFill/>
          <a:ln w="9525">
            <a:noFill/>
            <a:miter lim="800000"/>
            <a:headEnd/>
            <a:tailEnd/>
          </a:ln>
        </p:spPr>
      </p:pic>
      <p:grpSp>
        <p:nvGrpSpPr>
          <p:cNvPr id="5" name="Group 4"/>
          <p:cNvGrpSpPr/>
          <p:nvPr/>
        </p:nvGrpSpPr>
        <p:grpSpPr>
          <a:xfrm>
            <a:off x="3047341" y="0"/>
            <a:ext cx="6133259" cy="6858000"/>
            <a:chOff x="3047341" y="0"/>
            <a:chExt cx="6133259" cy="6858000"/>
          </a:xfrm>
        </p:grpSpPr>
        <p:pic>
          <p:nvPicPr>
            <p:cNvPr id="9" name="Picture 8" descr="heatmaps.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7" name="5-Point Star 6"/>
            <p:cNvSpPr>
              <a:spLocks noChangeAspect="1"/>
            </p:cNvSpPr>
            <p:nvPr/>
          </p:nvSpPr>
          <p:spPr>
            <a:xfrm>
              <a:off x="4541276" y="85586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5-Point Star 12"/>
          <p:cNvSpPr>
            <a:spLocks noChangeAspect="1"/>
          </p:cNvSpPr>
          <p:nvPr/>
        </p:nvSpPr>
        <p:spPr>
          <a:xfrm>
            <a:off x="7337160" y="85586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trunc0.2.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10" y="356600"/>
            <a:ext cx="1651415" cy="818486"/>
          </a:xfrm>
          <a:prstGeom prst="rect">
            <a:avLst/>
          </a:prstGeom>
        </p:spPr>
      </p:pic>
    </p:spTree>
    <p:extLst>
      <p:ext uri="{BB962C8B-B14F-4D97-AF65-F5344CB8AC3E}">
        <p14:creationId xmlns:p14="http://schemas.microsoft.com/office/powerpoint/2010/main" val="36387444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15</a:t>
            </a:fld>
            <a:endParaRPr lang="en-US"/>
          </a:p>
        </p:txBody>
      </p:sp>
      <p:pic>
        <p:nvPicPr>
          <p:cNvPr id="3" name="Picture 2"/>
          <p:cNvPicPr>
            <a:picLocks noChangeAspect="1"/>
          </p:cNvPicPr>
          <p:nvPr/>
        </p:nvPicPr>
        <p:blipFill>
          <a:blip r:embed="rId2" cstate="print"/>
          <a:stretch>
            <a:fillRect/>
          </a:stretch>
        </p:blipFill>
        <p:spPr>
          <a:xfrm>
            <a:off x="16882" y="3763690"/>
            <a:ext cx="3134133" cy="3044950"/>
          </a:xfrm>
          <a:prstGeom prst="rect">
            <a:avLst/>
          </a:prstGeom>
        </p:spPr>
      </p:pic>
      <p:grpSp>
        <p:nvGrpSpPr>
          <p:cNvPr id="5" name="Group 4"/>
          <p:cNvGrpSpPr/>
          <p:nvPr/>
        </p:nvGrpSpPr>
        <p:grpSpPr>
          <a:xfrm>
            <a:off x="3047341" y="0"/>
            <a:ext cx="6133259" cy="6858000"/>
            <a:chOff x="3047341" y="0"/>
            <a:chExt cx="6133259" cy="6858000"/>
          </a:xfrm>
        </p:grpSpPr>
        <p:pic>
          <p:nvPicPr>
            <p:cNvPr id="9" name="Picture 8" descr="heatmaps.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7" name="5-Point Star 6"/>
            <p:cNvSpPr>
              <a:spLocks noChangeAspect="1"/>
            </p:cNvSpPr>
            <p:nvPr/>
          </p:nvSpPr>
          <p:spPr>
            <a:xfrm>
              <a:off x="5186480" y="2814520"/>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a:spLocks noChangeAspect="1"/>
            </p:cNvSpPr>
            <p:nvPr/>
          </p:nvSpPr>
          <p:spPr>
            <a:xfrm>
              <a:off x="8112941" y="2814520"/>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 name="Picture 5" descr="trunc0.04.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690" y="1892800"/>
            <a:ext cx="2037270" cy="868746"/>
          </a:xfrm>
          <a:prstGeom prst="rect">
            <a:avLst/>
          </a:prstGeom>
        </p:spPr>
      </p:pic>
    </p:spTree>
    <p:extLst>
      <p:ext uri="{BB962C8B-B14F-4D97-AF65-F5344CB8AC3E}">
        <p14:creationId xmlns:p14="http://schemas.microsoft.com/office/powerpoint/2010/main" val="24262769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16</a:t>
            </a:fld>
            <a:endParaRPr lang="en-US"/>
          </a:p>
        </p:txBody>
      </p:sp>
      <p:pic>
        <p:nvPicPr>
          <p:cNvPr id="9" name="Picture 8"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7" name="5-Point Star 6"/>
          <p:cNvSpPr>
            <a:spLocks noChangeAspect="1"/>
          </p:cNvSpPr>
          <p:nvPr/>
        </p:nvSpPr>
        <p:spPr>
          <a:xfrm>
            <a:off x="4994455" y="4435211"/>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cstate="print"/>
          <a:stretch>
            <a:fillRect/>
          </a:stretch>
        </p:blipFill>
        <p:spPr>
          <a:xfrm>
            <a:off x="424260" y="4003773"/>
            <a:ext cx="2457920" cy="2431772"/>
          </a:xfrm>
          <a:prstGeom prst="rect">
            <a:avLst/>
          </a:prstGeom>
        </p:spPr>
      </p:pic>
      <p:sp>
        <p:nvSpPr>
          <p:cNvPr id="8" name="5-Point Star 7"/>
          <p:cNvSpPr>
            <a:spLocks noChangeAspect="1"/>
          </p:cNvSpPr>
          <p:nvPr/>
        </p:nvSpPr>
        <p:spPr>
          <a:xfrm>
            <a:off x="7882511" y="4427530"/>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Users\Xingchen Ye\Desktop\xingchen\VIP DATA\Manuscript-LiYF4\Figures print\Figure 5.png"/>
          <p:cNvPicPr/>
          <p:nvPr/>
        </p:nvPicPr>
        <p:blipFill rotWithShape="1">
          <a:blip r:embed="rId4" cstate="print"/>
          <a:srcRect l="54070" t="512" r="1691" b="62089"/>
          <a:stretch/>
        </p:blipFill>
        <p:spPr bwMode="auto">
          <a:xfrm>
            <a:off x="462665" y="1278320"/>
            <a:ext cx="2395728" cy="1874520"/>
          </a:xfrm>
          <a:prstGeom prst="rect">
            <a:avLst/>
          </a:prstGeom>
          <a:noFill/>
          <a:ln w="9525">
            <a:noFill/>
            <a:miter lim="800000"/>
            <a:headEnd/>
            <a:tailEnd/>
          </a:ln>
        </p:spPr>
      </p:pic>
    </p:spTree>
    <p:extLst>
      <p:ext uri="{BB962C8B-B14F-4D97-AF65-F5344CB8AC3E}">
        <p14:creationId xmlns:p14="http://schemas.microsoft.com/office/powerpoint/2010/main" val="33098547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truncations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17</a:t>
            </a:fld>
            <a:endParaRPr lang="en-US"/>
          </a:p>
        </p:txBody>
      </p:sp>
      <p:grpSp>
        <p:nvGrpSpPr>
          <p:cNvPr id="5" name="Group 13"/>
          <p:cNvGrpSpPr/>
          <p:nvPr/>
        </p:nvGrpSpPr>
        <p:grpSpPr>
          <a:xfrm>
            <a:off x="1422790" y="1585560"/>
            <a:ext cx="6644065" cy="4875889"/>
            <a:chOff x="1422789" y="1356677"/>
            <a:chExt cx="6644065" cy="4875889"/>
          </a:xfrm>
        </p:grpSpPr>
        <p:pic>
          <p:nvPicPr>
            <p:cNvPr id="8" name="Picture 7" descr="C:\Users\Xingchen Ye\Desktop\xingchen\VIP DATA\Manuscript-LiYF4\Figures print\maintext_Mn assembly.png"/>
            <p:cNvPicPr/>
            <p:nvPr/>
          </p:nvPicPr>
          <p:blipFill>
            <a:blip r:embed="rId2" cstate="print"/>
            <a:srcRect t="1187"/>
            <a:stretch>
              <a:fillRect/>
            </a:stretch>
          </p:blipFill>
          <p:spPr bwMode="auto">
            <a:xfrm>
              <a:off x="1783080" y="1356677"/>
              <a:ext cx="5577840" cy="4144645"/>
            </a:xfrm>
            <a:prstGeom prst="rect">
              <a:avLst/>
            </a:prstGeom>
            <a:noFill/>
            <a:ln w="9525">
              <a:noFill/>
              <a:miter lim="800000"/>
              <a:headEnd/>
              <a:tailEnd/>
            </a:ln>
          </p:spPr>
        </p:pic>
        <p:sp>
          <p:nvSpPr>
            <p:cNvPr id="9" name="Rectangle 8"/>
            <p:cNvSpPr/>
            <p:nvPr/>
          </p:nvSpPr>
          <p:spPr>
            <a:xfrm>
              <a:off x="1422789" y="3544216"/>
              <a:ext cx="6644065" cy="26883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075675" y="3160165"/>
              <a:ext cx="2073870" cy="26871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648809" y="3198570"/>
              <a:ext cx="2649945" cy="26883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trtip0.7_side2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7853" y="3198570"/>
              <a:ext cx="2638932" cy="1958654"/>
            </a:xfrm>
            <a:prstGeom prst="rect">
              <a:avLst/>
            </a:prstGeom>
          </p:spPr>
        </p:pic>
        <p:pic>
          <p:nvPicPr>
            <p:cNvPr id="7" name="Picture 6" descr="trtip0.7_top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7645" y="3198570"/>
              <a:ext cx="2416138" cy="1881845"/>
            </a:xfrm>
            <a:prstGeom prst="rect">
              <a:avLst/>
            </a:prstGeom>
          </p:spPr>
        </p:pic>
      </p:grpSp>
      <p:sp>
        <p:nvSpPr>
          <p:cNvPr id="3" name="Content Placeholder 2"/>
          <p:cNvSpPr>
            <a:spLocks noGrp="1"/>
          </p:cNvSpPr>
          <p:nvPr>
            <p:ph sz="quarter" idx="1"/>
          </p:nvPr>
        </p:nvSpPr>
        <p:spPr>
          <a:xfrm>
            <a:off x="309044" y="5656490"/>
            <a:ext cx="8717936" cy="732110"/>
          </a:xfrm>
        </p:spPr>
        <p:txBody>
          <a:bodyPr/>
          <a:lstStyle/>
          <a:p>
            <a:r>
              <a:rPr lang="en-US" sz="2400" dirty="0" smtClean="0"/>
              <a:t>Body centered tetragonal</a:t>
            </a:r>
            <a:r>
              <a:rPr lang="en-US" sz="2400" dirty="0"/>
              <a:t> </a:t>
            </a:r>
            <a:r>
              <a:rPr lang="en-US" sz="2400" dirty="0" smtClean="0"/>
              <a:t>assemblies </a:t>
            </a:r>
          </a:p>
          <a:p>
            <a:r>
              <a:rPr lang="en-US" sz="2400" dirty="0" smtClean="0"/>
              <a:t>Note:  3D structures</a:t>
            </a:r>
            <a:endParaRPr lang="en-US" sz="2400" dirty="0"/>
          </a:p>
        </p:txBody>
      </p:sp>
    </p:spTree>
    <p:extLst>
      <p:ext uri="{BB962C8B-B14F-4D97-AF65-F5344CB8AC3E}">
        <p14:creationId xmlns:p14="http://schemas.microsoft.com/office/powerpoint/2010/main" val="23988612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Paper 3</a:t>
            </a:r>
            <a:endParaRPr lang="en-US" dirty="0"/>
          </a:p>
        </p:txBody>
      </p:sp>
      <p:sp>
        <p:nvSpPr>
          <p:cNvPr id="3" name="Content Placeholder 2"/>
          <p:cNvSpPr>
            <a:spLocks noGrp="1"/>
          </p:cNvSpPr>
          <p:nvPr>
            <p:ph sz="quarter" idx="1"/>
          </p:nvPr>
        </p:nvSpPr>
        <p:spPr>
          <a:xfrm>
            <a:off x="612648" y="1600200"/>
            <a:ext cx="4727452" cy="4495800"/>
          </a:xfrm>
        </p:spPr>
        <p:txBody>
          <a:bodyPr/>
          <a:lstStyle/>
          <a:p>
            <a:r>
              <a:rPr lang="en-US" sz="2000" dirty="0" smtClean="0"/>
              <a:t>Truncation or short ranged attractions both stabilize the formation of the antiparallel phases</a:t>
            </a:r>
          </a:p>
          <a:p>
            <a:r>
              <a:rPr lang="en-US" sz="2000" dirty="0" smtClean="0"/>
              <a:t>Good parallel phases arise from shorter aspect </a:t>
            </a:r>
            <a:r>
              <a:rPr lang="en-US" sz="2000" dirty="0" err="1" smtClean="0"/>
              <a:t>bipyramids</a:t>
            </a:r>
            <a:endParaRPr lang="en-US" sz="2000" dirty="0" smtClean="0"/>
          </a:p>
          <a:p>
            <a:r>
              <a:rPr lang="en-US" sz="2000" dirty="0" smtClean="0"/>
              <a:t>A second parallel arrangement occurs for heavily truncated </a:t>
            </a:r>
            <a:r>
              <a:rPr lang="en-US" sz="2000" dirty="0" err="1" smtClean="0"/>
              <a:t>bipyramids</a:t>
            </a:r>
            <a:r>
              <a:rPr lang="en-US" sz="2000" dirty="0" smtClean="0"/>
              <a:t> which roll over</a:t>
            </a:r>
          </a:p>
          <a:p>
            <a:pPr lvl="1"/>
            <a:r>
              <a:rPr lang="en-US" sz="1800" dirty="0" smtClean="0"/>
              <a:t>Mimics behavior of rounded </a:t>
            </a:r>
            <a:r>
              <a:rPr lang="en-US" sz="1800" dirty="0" err="1" smtClean="0"/>
              <a:t>bipyramids</a:t>
            </a:r>
            <a:r>
              <a:rPr lang="en-US" sz="1800" dirty="0" smtClean="0"/>
              <a:t> in SEMs</a:t>
            </a:r>
          </a:p>
          <a:p>
            <a:r>
              <a:rPr lang="en-US" sz="2000" dirty="0" smtClean="0"/>
              <a:t>Heavily tip truncated </a:t>
            </a:r>
            <a:r>
              <a:rPr lang="en-US" sz="2000" dirty="0" err="1" smtClean="0"/>
              <a:t>bipyramids</a:t>
            </a:r>
            <a:r>
              <a:rPr lang="en-US" sz="2000" dirty="0" smtClean="0"/>
              <a:t> assemble multi-layer BCT structures instead of monolayers.</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18</a:t>
            </a:fld>
            <a:endParaRPr lang="en-US"/>
          </a:p>
        </p:txBody>
      </p:sp>
      <p:pic>
        <p:nvPicPr>
          <p:cNvPr id="7" name="Picture 6"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16910" y="2315255"/>
            <a:ext cx="3204015" cy="358262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40" y="535840"/>
            <a:ext cx="8153400" cy="665670"/>
          </a:xfrm>
        </p:spPr>
        <p:txBody>
          <a:bodyPr/>
          <a:lstStyle/>
          <a:p>
            <a:pPr lvl="1"/>
            <a:r>
              <a:rPr lang="en-US" sz="4000" dirty="0" smtClean="0"/>
              <a:t>Paper 4 </a:t>
            </a:r>
            <a:br>
              <a:rPr lang="en-US" sz="4000" dirty="0" smtClean="0"/>
            </a:br>
            <a:endParaRPr lang="en-US" sz="4000" dirty="0"/>
          </a:p>
        </p:txBody>
      </p:sp>
      <p:sp>
        <p:nvSpPr>
          <p:cNvPr id="3" name="Content Placeholder 2"/>
          <p:cNvSpPr>
            <a:spLocks noGrp="1"/>
          </p:cNvSpPr>
          <p:nvPr>
            <p:ph sz="quarter" idx="1"/>
          </p:nvPr>
        </p:nvSpPr>
        <p:spPr/>
        <p:txBody>
          <a:bodyPr/>
          <a:lstStyle/>
          <a:p>
            <a:r>
              <a:rPr lang="en-US" sz="2000" dirty="0"/>
              <a:t>Shape-Dependent Ordering of Gold Nanocrystals into Large-Scale </a:t>
            </a:r>
            <a:r>
              <a:rPr lang="en-US" sz="2000" dirty="0" smtClean="0"/>
              <a:t>Superlattices.  </a:t>
            </a:r>
            <a:r>
              <a:rPr lang="en-US" sz="1800" dirty="0"/>
              <a:t/>
            </a:r>
            <a:br>
              <a:rPr lang="en-US" sz="1800" dirty="0"/>
            </a:br>
            <a:r>
              <a:rPr lang="en-US" sz="1400" dirty="0" err="1" smtClean="0"/>
              <a:t>Jianxiao</a:t>
            </a:r>
            <a:r>
              <a:rPr lang="en-US" sz="1400" dirty="0" smtClean="0"/>
              <a:t> Gong, </a:t>
            </a:r>
            <a:r>
              <a:rPr lang="en-US" sz="1400" u="sng" dirty="0"/>
              <a:t>Richmond S. </a:t>
            </a:r>
            <a:r>
              <a:rPr lang="en-US" sz="1400" u="sng" dirty="0" smtClean="0"/>
              <a:t>Newman</a:t>
            </a:r>
            <a:r>
              <a:rPr lang="en-US" sz="1400" dirty="0" smtClean="0"/>
              <a:t>, </a:t>
            </a:r>
            <a:r>
              <a:rPr lang="en-US" sz="1400" dirty="0"/>
              <a:t>Michael </a:t>
            </a:r>
            <a:r>
              <a:rPr lang="en-US" sz="1400" dirty="0" smtClean="0"/>
              <a:t>Engel, </a:t>
            </a:r>
            <a:r>
              <a:rPr lang="en-US" sz="1400" dirty="0"/>
              <a:t>Sharon C. </a:t>
            </a:r>
            <a:r>
              <a:rPr lang="en-US" sz="1400" dirty="0" err="1" smtClean="0"/>
              <a:t>Glotzer</a:t>
            </a:r>
            <a:r>
              <a:rPr lang="en-US" sz="1400" dirty="0" smtClean="0"/>
              <a:t>, </a:t>
            </a:r>
            <a:r>
              <a:rPr lang="en-US" sz="1400" dirty="0" err="1"/>
              <a:t>Zhiyong</a:t>
            </a:r>
            <a:r>
              <a:rPr lang="en-US" sz="1400" dirty="0"/>
              <a:t> </a:t>
            </a:r>
            <a:r>
              <a:rPr lang="en-US" sz="1400" dirty="0" smtClean="0"/>
              <a:t>Tang [Nature Nano 2016, submitted]</a:t>
            </a:r>
          </a:p>
          <a:p>
            <a:endParaRPr lang="en-US" sz="1800" dirty="0"/>
          </a:p>
          <a:p>
            <a:r>
              <a:rPr lang="en-US" sz="1800" dirty="0" smtClean="0"/>
              <a:t>Project Accomplishments:</a:t>
            </a:r>
          </a:p>
          <a:p>
            <a:pPr lvl="1"/>
            <a:r>
              <a:rPr lang="en-US" sz="1500" dirty="0" smtClean="0"/>
              <a:t>Explained the crystallization processes for of each synthesized gold </a:t>
            </a:r>
            <a:r>
              <a:rPr lang="en-US" sz="1500" dirty="0" err="1" smtClean="0"/>
              <a:t>nanopolyhedra</a:t>
            </a:r>
            <a:endParaRPr lang="en-US" sz="1500" dirty="0" smtClean="0"/>
          </a:p>
          <a:p>
            <a:pPr lvl="1"/>
            <a:r>
              <a:rPr lang="en-US" sz="1500" dirty="0" smtClean="0"/>
              <a:t>Identified and motivated the presence of several octahedron superlattices</a:t>
            </a:r>
          </a:p>
          <a:p>
            <a:pPr lvl="1"/>
            <a:r>
              <a:rPr lang="en-US" sz="1500" dirty="0" smtClean="0"/>
              <a:t>Probed effects of heterogeneous nucleation on the crystal structures and their stability</a:t>
            </a:r>
          </a:p>
          <a:p>
            <a:pPr lvl="1"/>
            <a:r>
              <a:rPr lang="en-US" sz="1500" dirty="0" smtClean="0"/>
              <a:t>Aided in understanding the formation process and quality of the resultant structures</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80" y="49360"/>
            <a:ext cx="8077200" cy="869950"/>
          </a:xfrm>
        </p:spPr>
        <p:txBody>
          <a:bodyPr/>
          <a:lstStyle/>
          <a:p>
            <a:r>
              <a:rPr lang="en-US" dirty="0" smtClean="0"/>
              <a:t>Publications</a:t>
            </a:r>
            <a:endParaRPr lang="en-US" dirty="0"/>
          </a:p>
        </p:txBody>
      </p:sp>
      <p:sp>
        <p:nvSpPr>
          <p:cNvPr id="5" name="Slide Number Placeholder 4"/>
          <p:cNvSpPr>
            <a:spLocks noGrp="1"/>
          </p:cNvSpPr>
          <p:nvPr>
            <p:ph type="sldNum" sz="quarter" idx="12"/>
          </p:nvPr>
        </p:nvSpPr>
        <p:spPr/>
        <p:txBody>
          <a:bodyPr>
            <a:normAutofit fontScale="85000" lnSpcReduction="20000"/>
          </a:bodyPr>
          <a:lstStyle/>
          <a:p>
            <a:fld id="{502728E9-13E2-46B4-95BD-64FDC5D62394}" type="slidenum">
              <a:rPr lang="en-US" smtClean="0"/>
              <a:pPr/>
              <a:t>2</a:t>
            </a:fld>
            <a:endParaRPr lang="en-US"/>
          </a:p>
        </p:txBody>
      </p:sp>
      <p:sp>
        <p:nvSpPr>
          <p:cNvPr id="7" name="Content Placeholder 2"/>
          <p:cNvSpPr>
            <a:spLocks noGrp="1"/>
          </p:cNvSpPr>
          <p:nvPr>
            <p:ph sz="quarter" idx="1"/>
          </p:nvPr>
        </p:nvSpPr>
        <p:spPr>
          <a:xfrm>
            <a:off x="612648" y="1047890"/>
            <a:ext cx="8375927" cy="4877435"/>
          </a:xfrm>
        </p:spPr>
        <p:txBody>
          <a:bodyPr/>
          <a:lstStyle/>
          <a:p>
            <a:pPr>
              <a:spcBef>
                <a:spcPts val="0"/>
              </a:spcBef>
            </a:pPr>
            <a:r>
              <a:rPr lang="en-US" sz="1600" dirty="0" smtClean="0">
                <a:latin typeface="Times New Roman" pitchFamily="18" charset="0"/>
                <a:cs typeface="Times New Roman" pitchFamily="18" charset="0"/>
              </a:rPr>
              <a:t>1. Role </a:t>
            </a:r>
            <a:r>
              <a:rPr lang="en-US" sz="1600" dirty="0">
                <a:latin typeface="Times New Roman" pitchFamily="18" charset="0"/>
                <a:cs typeface="Times New Roman" pitchFamily="18" charset="0"/>
              </a:rPr>
              <a:t>of </a:t>
            </a:r>
            <a:r>
              <a:rPr lang="en-US" sz="1600" dirty="0" err="1">
                <a:latin typeface="Times New Roman" pitchFamily="18" charset="0"/>
                <a:cs typeface="Times New Roman" pitchFamily="18" charset="0"/>
              </a:rPr>
              <a:t>isostaticity</a:t>
            </a:r>
            <a:r>
              <a:rPr lang="en-US" sz="1600" dirty="0">
                <a:latin typeface="Times New Roman" pitchFamily="18" charset="0"/>
                <a:cs typeface="Times New Roman" pitchFamily="18" charset="0"/>
              </a:rPr>
              <a:t> and load-bearing microstructure in the elasticity of yielded colloidal gels. </a:t>
            </a: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200" dirty="0" err="1" smtClean="0">
                <a:latin typeface="Times New Roman" pitchFamily="18" charset="0"/>
                <a:cs typeface="Times New Roman" pitchFamily="18" charset="0"/>
              </a:rPr>
              <a:t>Lilian</a:t>
            </a:r>
            <a:r>
              <a:rPr lang="en-US" sz="1200" dirty="0" smtClean="0">
                <a:latin typeface="Times New Roman" pitchFamily="18" charset="0"/>
                <a:cs typeface="Times New Roman" pitchFamily="18" charset="0"/>
              </a:rPr>
              <a:t> C. Hsiao, </a:t>
            </a:r>
            <a:r>
              <a:rPr lang="en-US" sz="1200" u="sng" dirty="0" smtClean="0">
                <a:latin typeface="Times New Roman" pitchFamily="18" charset="0"/>
                <a:cs typeface="Times New Roman" pitchFamily="18" charset="0"/>
              </a:rPr>
              <a:t>Richmond S. Newman</a:t>
            </a:r>
            <a:r>
              <a:rPr lang="en-US" sz="1200" dirty="0" smtClean="0">
                <a:latin typeface="Times New Roman" pitchFamily="18" charset="0"/>
                <a:cs typeface="Times New Roman" pitchFamily="18" charset="0"/>
              </a:rPr>
              <a:t>, Sharon C. </a:t>
            </a:r>
            <a:r>
              <a:rPr lang="en-US" sz="1200" dirty="0" err="1" smtClean="0">
                <a:latin typeface="Times New Roman" pitchFamily="18" charset="0"/>
                <a:cs typeface="Times New Roman" pitchFamily="18" charset="0"/>
              </a:rPr>
              <a:t>Glotzer</a:t>
            </a:r>
            <a:r>
              <a:rPr lang="en-US" sz="1200" dirty="0" smtClean="0">
                <a:latin typeface="Times New Roman" pitchFamily="18" charset="0"/>
                <a:cs typeface="Times New Roman" pitchFamily="18" charset="0"/>
              </a:rPr>
              <a:t>, Michael J. Solomon. </a:t>
            </a:r>
            <a:r>
              <a:rPr lang="en-US" sz="1200" dirty="0">
                <a:latin typeface="Times New Roman" pitchFamily="18" charset="0"/>
                <a:cs typeface="Times New Roman" pitchFamily="18" charset="0"/>
              </a:rPr>
              <a:t>(2012</a:t>
            </a:r>
            <a:r>
              <a:rPr lang="en-US" sz="1200" dirty="0" smtClean="0">
                <a:latin typeface="Times New Roman" pitchFamily="18" charset="0"/>
                <a:cs typeface="Times New Roman" pitchFamily="18" charset="0"/>
              </a:rPr>
              <a:t>)</a:t>
            </a:r>
            <a:r>
              <a:rPr lang="en-US" sz="1200" dirty="0">
                <a:latin typeface="Times New Roman" pitchFamily="18" charset="0"/>
                <a:cs typeface="Times New Roman" pitchFamily="18" charset="0"/>
              </a:rPr>
              <a:t> PNAS, 109(40), 16029–16034</a:t>
            </a:r>
            <a:r>
              <a:rPr lang="en-US" sz="1200" dirty="0" smtClean="0">
                <a:latin typeface="Times New Roman" pitchFamily="18" charset="0"/>
                <a:cs typeface="Times New Roman" pitchFamily="18" charset="0"/>
              </a:rPr>
              <a:t>.</a:t>
            </a:r>
          </a:p>
          <a:p>
            <a:pPr lvl="1"/>
            <a:r>
              <a:rPr lang="en-US" sz="1200" dirty="0" smtClean="0">
                <a:latin typeface="Times New Roman" pitchFamily="18" charset="0"/>
                <a:cs typeface="Times New Roman" pitchFamily="18" charset="0"/>
              </a:rPr>
              <a:t>Performed molecular dynamics simulations to help quantify the role of rigid clusters on gel rheology</a:t>
            </a:r>
          </a:p>
          <a:p>
            <a:r>
              <a:rPr lang="en-US" sz="1600" dirty="0" smtClean="0">
                <a:latin typeface="Times New Roman" pitchFamily="18" charset="0"/>
                <a:cs typeface="Times New Roman" pitchFamily="18" charset="0"/>
              </a:rPr>
              <a:t>2. Shape-Driven Colloidal Crystal-Crystal Transitions</a:t>
            </a: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200" dirty="0" err="1" smtClean="0">
                <a:latin typeface="Times New Roman" pitchFamily="18" charset="0"/>
                <a:cs typeface="Times New Roman" pitchFamily="18" charset="0"/>
              </a:rPr>
              <a:t>Xiyu</a:t>
            </a:r>
            <a:r>
              <a:rPr lang="en-US" sz="1200" dirty="0" smtClean="0">
                <a:latin typeface="Times New Roman" pitchFamily="18" charset="0"/>
                <a:cs typeface="Times New Roman" pitchFamily="18" charset="0"/>
              </a:rPr>
              <a:t> Du, Greg van Anders, </a:t>
            </a:r>
            <a:r>
              <a:rPr lang="en-US" sz="1200" u="sng" dirty="0" smtClean="0">
                <a:latin typeface="Times New Roman" pitchFamily="18" charset="0"/>
                <a:cs typeface="Times New Roman" pitchFamily="18" charset="0"/>
              </a:rPr>
              <a:t>Richmond S. Newman</a:t>
            </a:r>
            <a:r>
              <a:rPr lang="en-US" sz="1200" dirty="0" smtClean="0">
                <a:latin typeface="Times New Roman" pitchFamily="18" charset="0"/>
                <a:cs typeface="Times New Roman" pitchFamily="18" charset="0"/>
              </a:rPr>
              <a:t>, Sharon C. </a:t>
            </a:r>
            <a:r>
              <a:rPr lang="en-US" sz="1200" dirty="0" err="1" smtClean="0">
                <a:latin typeface="Times New Roman" pitchFamily="18" charset="0"/>
                <a:cs typeface="Times New Roman" pitchFamily="18" charset="0"/>
              </a:rPr>
              <a:t>Glotzer</a:t>
            </a:r>
            <a:r>
              <a:rPr lang="en-US" sz="1200" dirty="0" smtClean="0">
                <a:latin typeface="Times New Roman" pitchFamily="18" charset="0"/>
                <a:cs typeface="Times New Roman" pitchFamily="18" charset="0"/>
              </a:rPr>
              <a:t>.  PRL.  In review.</a:t>
            </a:r>
          </a:p>
          <a:p>
            <a:pPr lvl="1"/>
            <a:r>
              <a:rPr lang="en-US" sz="1200" dirty="0" smtClean="0">
                <a:latin typeface="Times New Roman" pitchFamily="18" charset="0"/>
                <a:cs typeface="Times New Roman" pitchFamily="18" charset="0"/>
              </a:rPr>
              <a:t>Advised </a:t>
            </a:r>
            <a:r>
              <a:rPr lang="en-US" sz="1200" dirty="0" err="1" smtClean="0">
                <a:latin typeface="Times New Roman" pitchFamily="18" charset="0"/>
                <a:cs typeface="Times New Roman" pitchFamily="18" charset="0"/>
              </a:rPr>
              <a:t>Xiyu</a:t>
            </a:r>
            <a:r>
              <a:rPr lang="en-US" sz="1200" dirty="0" smtClean="0">
                <a:latin typeface="Times New Roman" pitchFamily="18" charset="0"/>
                <a:cs typeface="Times New Roman" pitchFamily="18" charset="0"/>
              </a:rPr>
              <a:t> on carrying out this project and provided the bulk of the analysis code enabling this research</a:t>
            </a:r>
          </a:p>
          <a:p>
            <a:r>
              <a:rPr lang="en-US" sz="1600" dirty="0" smtClean="0">
                <a:latin typeface="Times New Roman" pitchFamily="18" charset="0"/>
                <a:cs typeface="Times New Roman" pitchFamily="18" charset="0"/>
              </a:rPr>
              <a:t>3. Size- </a:t>
            </a:r>
            <a:r>
              <a:rPr lang="en-US" sz="1600" dirty="0">
                <a:latin typeface="Times New Roman" pitchFamily="18" charset="0"/>
                <a:cs typeface="Times New Roman" pitchFamily="18" charset="0"/>
              </a:rPr>
              <a:t>and Shape-Controlled Synthesis of Doped </a:t>
            </a:r>
            <a:r>
              <a:rPr lang="en-US" sz="1600" dirty="0" smtClean="0">
                <a:latin typeface="Times New Roman" pitchFamily="18" charset="0"/>
                <a:cs typeface="Times New Roman" pitchFamily="18" charset="0"/>
              </a:rPr>
              <a:t>LiYF</a:t>
            </a:r>
            <a:r>
              <a:rPr lang="en-US" sz="1600" baseline="-25000" dirty="0" smtClean="0">
                <a:latin typeface="Times New Roman" pitchFamily="18" charset="0"/>
                <a:cs typeface="Times New Roman" pitchFamily="18" charset="0"/>
              </a:rPr>
              <a:t>4</a:t>
            </a:r>
            <a:r>
              <a:rPr lang="en-US" sz="1600" dirty="0" smtClean="0">
                <a:latin typeface="Times New Roman" pitchFamily="18" charset="0"/>
                <a:cs typeface="Times New Roman" pitchFamily="18" charset="0"/>
              </a:rPr>
              <a:t> </a:t>
            </a:r>
            <a:r>
              <a:rPr lang="en-US" sz="1600" dirty="0" err="1">
                <a:latin typeface="Times New Roman" pitchFamily="18" charset="0"/>
                <a:cs typeface="Times New Roman" pitchFamily="18" charset="0"/>
              </a:rPr>
              <a:t>Upconversion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Nanophosphors</a:t>
            </a:r>
            <a:r>
              <a:rPr lang="en-US" sz="1600" dirty="0">
                <a:latin typeface="Times New Roman" pitchFamily="18" charset="0"/>
                <a:cs typeface="Times New Roman" pitchFamily="18" charset="0"/>
              </a:rPr>
              <a:t> and their Shape-Directed Self-Assembly   </a:t>
            </a: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1200" dirty="0" err="1" smtClean="0">
                <a:latin typeface="Times New Roman" pitchFamily="18" charset="0"/>
                <a:cs typeface="Times New Roman" pitchFamily="18" charset="0"/>
              </a:rPr>
              <a:t>Xingchen</a:t>
            </a:r>
            <a:r>
              <a:rPr lang="en-US" sz="1200" dirty="0" smtClean="0">
                <a:latin typeface="Times New Roman" pitchFamily="18" charset="0"/>
                <a:cs typeface="Times New Roman" pitchFamily="18" charset="0"/>
              </a:rPr>
              <a:t> Ye, </a:t>
            </a:r>
            <a:r>
              <a:rPr lang="en-US" sz="1200" dirty="0">
                <a:latin typeface="Times New Roman" pitchFamily="18" charset="0"/>
                <a:cs typeface="Times New Roman" pitchFamily="18" charset="0"/>
              </a:rPr>
              <a:t>Joshua E. Collins, </a:t>
            </a:r>
            <a:r>
              <a:rPr lang="en-US" sz="1200" u="sng" dirty="0">
                <a:latin typeface="Times New Roman" pitchFamily="18" charset="0"/>
                <a:cs typeface="Times New Roman" pitchFamily="18" charset="0"/>
              </a:rPr>
              <a:t>Richmond S. Newman</a:t>
            </a:r>
            <a:r>
              <a:rPr lang="en-US" sz="1200" dirty="0">
                <a:latin typeface="Times New Roman" pitchFamily="18" charset="0"/>
                <a:cs typeface="Times New Roman" pitchFamily="18" charset="0"/>
              </a:rPr>
              <a:t>, Michael Engel, Jun Chen, </a:t>
            </a:r>
            <a:r>
              <a:rPr lang="en-US" sz="1200" dirty="0" err="1">
                <a:latin typeface="Times New Roman" pitchFamily="18" charset="0"/>
                <a:cs typeface="Times New Roman" pitchFamily="18" charset="0"/>
              </a:rPr>
              <a:t>Guozhong</a:t>
            </a:r>
            <a:r>
              <a:rPr lang="en-US" sz="1200" dirty="0">
                <a:latin typeface="Times New Roman" pitchFamily="18" charset="0"/>
                <a:cs typeface="Times New Roman" pitchFamily="18" charset="0"/>
              </a:rPr>
              <a:t> Xing, Cherie R. </a:t>
            </a:r>
            <a:r>
              <a:rPr lang="en-US" sz="1200" dirty="0" err="1">
                <a:latin typeface="Times New Roman" pitchFamily="18" charset="0"/>
                <a:cs typeface="Times New Roman" pitchFamily="18" charset="0"/>
              </a:rPr>
              <a:t>Kagan</a:t>
            </a:r>
            <a:r>
              <a:rPr lang="en-US" sz="1200" dirty="0">
                <a:latin typeface="Times New Roman" pitchFamily="18" charset="0"/>
                <a:cs typeface="Times New Roman" pitchFamily="18" charset="0"/>
              </a:rPr>
              <a:t>, Sharon C. </a:t>
            </a:r>
            <a:r>
              <a:rPr lang="en-US" sz="1200" dirty="0" err="1">
                <a:latin typeface="Times New Roman" pitchFamily="18" charset="0"/>
                <a:cs typeface="Times New Roman" pitchFamily="18" charset="0"/>
              </a:rPr>
              <a:t>Glotzer</a:t>
            </a:r>
            <a:r>
              <a:rPr lang="en-US" sz="1200" dirty="0">
                <a:latin typeface="Times New Roman" pitchFamily="18" charset="0"/>
                <a:cs typeface="Times New Roman" pitchFamily="18" charset="0"/>
              </a:rPr>
              <a:t>, and Christopher B. </a:t>
            </a:r>
            <a:r>
              <a:rPr lang="en-US" sz="1200" dirty="0" smtClean="0">
                <a:latin typeface="Times New Roman" pitchFamily="18" charset="0"/>
                <a:cs typeface="Times New Roman" pitchFamily="18" charset="0"/>
              </a:rPr>
              <a:t>Murray.  JACS, in preparation.</a:t>
            </a:r>
          </a:p>
          <a:p>
            <a:pPr lvl="1"/>
            <a:r>
              <a:rPr lang="en-US" sz="1200" dirty="0" smtClean="0">
                <a:latin typeface="Times New Roman" pitchFamily="18" charset="0"/>
                <a:cs typeface="Times New Roman" pitchFamily="18" charset="0"/>
              </a:rPr>
              <a:t>Contributed Monte Carlo simulations and provided two mechanisms, truncation or attraction, to explain observed assemblies</a:t>
            </a:r>
          </a:p>
          <a:p>
            <a:r>
              <a:rPr lang="en-US" sz="1600" dirty="0" smtClean="0">
                <a:latin typeface="Times New Roman" pitchFamily="18" charset="0"/>
                <a:cs typeface="Times New Roman" pitchFamily="18" charset="0"/>
              </a:rPr>
              <a:t>4. Shape-Dependent Ordering of Gold Nanocrystals into Large-Scale Superlattices</a:t>
            </a:r>
            <a:br>
              <a:rPr lang="en-US" sz="1600" dirty="0" smtClean="0">
                <a:latin typeface="Times New Roman" pitchFamily="18" charset="0"/>
                <a:cs typeface="Times New Roman" pitchFamily="18" charset="0"/>
              </a:rPr>
            </a:br>
            <a:r>
              <a:rPr lang="en-US" sz="1200" dirty="0" err="1" smtClean="0">
                <a:latin typeface="Times New Roman" pitchFamily="18" charset="0"/>
                <a:cs typeface="Times New Roman" pitchFamily="18" charset="0"/>
              </a:rPr>
              <a:t>Jianxiao</a:t>
            </a:r>
            <a:r>
              <a:rPr lang="en-US" sz="1200" dirty="0" smtClean="0">
                <a:latin typeface="Times New Roman" pitchFamily="18" charset="0"/>
                <a:cs typeface="Times New Roman" pitchFamily="18" charset="0"/>
              </a:rPr>
              <a:t> Gong, </a:t>
            </a:r>
            <a:r>
              <a:rPr lang="en-US" sz="1200" u="sng" dirty="0" smtClean="0">
                <a:latin typeface="Times New Roman" pitchFamily="18" charset="0"/>
                <a:cs typeface="Times New Roman" pitchFamily="18" charset="0"/>
              </a:rPr>
              <a:t>Richmond S. Newman</a:t>
            </a:r>
            <a:r>
              <a:rPr lang="en-US" sz="1200" dirty="0" smtClean="0">
                <a:latin typeface="Times New Roman" pitchFamily="18" charset="0"/>
                <a:cs typeface="Times New Roman" pitchFamily="18" charset="0"/>
              </a:rPr>
              <a:t>, Michael Engel, Sharon C. </a:t>
            </a:r>
            <a:r>
              <a:rPr lang="en-US" sz="1200" dirty="0" err="1" smtClean="0">
                <a:latin typeface="Times New Roman" pitchFamily="18" charset="0"/>
                <a:cs typeface="Times New Roman" pitchFamily="18" charset="0"/>
              </a:rPr>
              <a:t>Glotzer</a:t>
            </a:r>
            <a:r>
              <a:rPr lang="en-US" sz="1200" dirty="0" smtClean="0">
                <a:latin typeface="Times New Roman" pitchFamily="18" charset="0"/>
                <a:cs typeface="Times New Roman" pitchFamily="18" charset="0"/>
              </a:rPr>
              <a:t>, </a:t>
            </a:r>
            <a:r>
              <a:rPr lang="en-US" sz="1200" dirty="0" err="1" smtClean="0">
                <a:latin typeface="Times New Roman" pitchFamily="18" charset="0"/>
                <a:cs typeface="Times New Roman" pitchFamily="18" charset="0"/>
              </a:rPr>
              <a:t>Zhiyong</a:t>
            </a:r>
            <a:r>
              <a:rPr lang="en-US" sz="1200" dirty="0" smtClean="0">
                <a:latin typeface="Times New Roman" pitchFamily="18" charset="0"/>
                <a:cs typeface="Times New Roman" pitchFamily="18" charset="0"/>
              </a:rPr>
              <a:t> Tang. Nature Nano, submitted.</a:t>
            </a:r>
          </a:p>
          <a:p>
            <a:pPr lvl="1"/>
            <a:r>
              <a:rPr lang="en-US" sz="1200" dirty="0" smtClean="0">
                <a:latin typeface="Times New Roman" pitchFamily="18" charset="0"/>
                <a:cs typeface="Times New Roman" pitchFamily="18" charset="0"/>
              </a:rPr>
              <a:t>Contributed simulations and understanding of the homogeneous and heterogeneous nucleation growth of their gold </a:t>
            </a:r>
            <a:r>
              <a:rPr lang="en-US" sz="1200" dirty="0" err="1" smtClean="0">
                <a:latin typeface="Times New Roman" pitchFamily="18" charset="0"/>
                <a:cs typeface="Times New Roman" pitchFamily="18" charset="0"/>
              </a:rPr>
              <a:t>nanopolyhedra</a:t>
            </a:r>
            <a:r>
              <a:rPr lang="en-US" sz="1200" dirty="0" smtClean="0">
                <a:latin typeface="Times New Roman" pitchFamily="18" charset="0"/>
                <a:cs typeface="Times New Roman" pitchFamily="18" charset="0"/>
              </a:rPr>
              <a:t>, and understanding of the defects and competing structures inherent to the building blocks</a:t>
            </a:r>
          </a:p>
          <a:p>
            <a:r>
              <a:rPr lang="en-US" sz="1600" dirty="0" smtClean="0">
                <a:latin typeface="Times New Roman" pitchFamily="18" charset="0"/>
                <a:cs typeface="Times New Roman" pitchFamily="18" charset="0"/>
              </a:rPr>
              <a:t>5. Comparing nucleation of rhombic dodecahedra and spheres.</a:t>
            </a:r>
            <a:br>
              <a:rPr lang="en-US" sz="1600" dirty="0" smtClean="0">
                <a:latin typeface="Times New Roman" pitchFamily="18" charset="0"/>
                <a:cs typeface="Times New Roman" pitchFamily="18" charset="0"/>
              </a:rPr>
            </a:br>
            <a:r>
              <a:rPr lang="en-US" sz="1200" dirty="0" err="1" smtClean="0">
                <a:latin typeface="Times New Roman" pitchFamily="18" charset="0"/>
                <a:cs typeface="Times New Roman" pitchFamily="18" charset="0"/>
              </a:rPr>
              <a:t>Samanthule</a:t>
            </a:r>
            <a:r>
              <a:rPr lang="en-US" sz="1200" dirty="0" smtClean="0">
                <a:latin typeface="Times New Roman" pitchFamily="18" charset="0"/>
                <a:cs typeface="Times New Roman" pitchFamily="18" charset="0"/>
              </a:rPr>
              <a:t> Nola,  </a:t>
            </a:r>
            <a:r>
              <a:rPr lang="en-US" sz="1200" u="sng" dirty="0" smtClean="0">
                <a:latin typeface="Times New Roman" pitchFamily="18" charset="0"/>
                <a:cs typeface="Times New Roman" pitchFamily="18" charset="0"/>
              </a:rPr>
              <a:t>Richmond Newman</a:t>
            </a:r>
            <a:r>
              <a:rPr lang="en-US" sz="1200" dirty="0" smtClean="0">
                <a:latin typeface="Times New Roman" pitchFamily="18" charset="0"/>
                <a:cs typeface="Times New Roman" pitchFamily="18" charset="0"/>
              </a:rPr>
              <a:t>,  </a:t>
            </a:r>
            <a:r>
              <a:rPr lang="en-US" sz="1200" dirty="0">
                <a:latin typeface="Times New Roman" pitchFamily="18" charset="0"/>
                <a:cs typeface="Times New Roman" pitchFamily="18" charset="0"/>
              </a:rPr>
              <a:t>Julia </a:t>
            </a:r>
            <a:r>
              <a:rPr lang="en-US" sz="1200" dirty="0" err="1" smtClean="0">
                <a:latin typeface="Times New Roman" pitchFamily="18" charset="0"/>
                <a:cs typeface="Times New Roman" pitchFamily="18" charset="0"/>
              </a:rPr>
              <a:t>Dshemuchadse</a:t>
            </a:r>
            <a:r>
              <a:rPr lang="en-US" sz="1200" dirty="0" smtClean="0">
                <a:latin typeface="Times New Roman" pitchFamily="18" charset="0"/>
                <a:cs typeface="Times New Roman" pitchFamily="18" charset="0"/>
              </a:rPr>
              <a:t>, Sharon C. </a:t>
            </a:r>
            <a:r>
              <a:rPr lang="en-US" sz="1200" dirty="0" err="1" smtClean="0">
                <a:latin typeface="Times New Roman" pitchFamily="18" charset="0"/>
                <a:cs typeface="Times New Roman" pitchFamily="18" charset="0"/>
              </a:rPr>
              <a:t>Glotzer</a:t>
            </a:r>
            <a:r>
              <a:rPr lang="en-US" sz="1200" dirty="0" smtClean="0">
                <a:latin typeface="Times New Roman" pitchFamily="18" charset="0"/>
                <a:cs typeface="Times New Roman" pitchFamily="18" charset="0"/>
              </a:rPr>
              <a:t>.  PRL, in preparation.</a:t>
            </a:r>
          </a:p>
          <a:p>
            <a:pPr lvl="1"/>
            <a:r>
              <a:rPr lang="en-US" sz="1200" dirty="0" smtClean="0">
                <a:latin typeface="Times New Roman" pitchFamily="18" charset="0"/>
                <a:cs typeface="Times New Roman" pitchFamily="18" charset="0"/>
              </a:rPr>
              <a:t>Contributed calculations of thermodynamic driving forces, free energy barriers to nucleation for each shape, and potentials of mean force and torque of each structure, probing how different shapes lead to different crystallization phase behavior.</a:t>
            </a:r>
          </a:p>
          <a:p>
            <a:r>
              <a:rPr lang="en-US" sz="1600" dirty="0" smtClean="0">
                <a:latin typeface="Times New Roman" pitchFamily="18" charset="0"/>
                <a:cs typeface="Times New Roman" pitchFamily="18" charset="0"/>
              </a:rPr>
              <a:t>6. Influence of polyhedral faceting on the crystallization of rotator cubic close </a:t>
            </a:r>
            <a:r>
              <a:rPr lang="en-US" sz="1600" dirty="0" err="1" smtClean="0">
                <a:latin typeface="Times New Roman" pitchFamily="18" charset="0"/>
                <a:cs typeface="Times New Roman" pitchFamily="18" charset="0"/>
              </a:rPr>
              <a:t>packings</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200" u="sng" dirty="0" smtClean="0">
                <a:latin typeface="Times New Roman" pitchFamily="18" charset="0"/>
                <a:cs typeface="Times New Roman" pitchFamily="18" charset="0"/>
              </a:rPr>
              <a:t>Richmond Newman</a:t>
            </a:r>
            <a:r>
              <a:rPr lang="en-US" sz="1200" dirty="0" smtClean="0">
                <a:latin typeface="Times New Roman" pitchFamily="18" charset="0"/>
                <a:cs typeface="Times New Roman" pitchFamily="18" charset="0"/>
              </a:rPr>
              <a:t>, </a:t>
            </a:r>
            <a:r>
              <a:rPr lang="en-US" sz="1200" dirty="0">
                <a:latin typeface="Times New Roman" pitchFamily="18" charset="0"/>
                <a:cs typeface="Times New Roman" pitchFamily="18" charset="0"/>
              </a:rPr>
              <a:t>Julia </a:t>
            </a:r>
            <a:r>
              <a:rPr lang="en-US" sz="1200" dirty="0" err="1">
                <a:latin typeface="Times New Roman" pitchFamily="18" charset="0"/>
                <a:cs typeface="Times New Roman" pitchFamily="18" charset="0"/>
              </a:rPr>
              <a:t>Dshemuchadse</a:t>
            </a:r>
            <a:r>
              <a:rPr lang="en-US" sz="1200" dirty="0">
                <a:latin typeface="Times New Roman" pitchFamily="18" charset="0"/>
                <a:cs typeface="Times New Roman" pitchFamily="18" charset="0"/>
              </a:rPr>
              <a:t>, Sharon C. </a:t>
            </a:r>
            <a:r>
              <a:rPr lang="en-US" sz="1200" dirty="0" err="1">
                <a:latin typeface="Times New Roman" pitchFamily="18" charset="0"/>
                <a:cs typeface="Times New Roman" pitchFamily="18" charset="0"/>
              </a:rPr>
              <a:t>Glotzer</a:t>
            </a:r>
            <a:r>
              <a:rPr lang="en-US" sz="1200" dirty="0" smtClean="0">
                <a:latin typeface="Times New Roman" pitchFamily="18" charset="0"/>
                <a:cs typeface="Times New Roman" pitchFamily="18" charset="0"/>
              </a:rPr>
              <a:t>. </a:t>
            </a:r>
            <a:r>
              <a:rPr lang="en-US" sz="1200" dirty="0">
                <a:latin typeface="Times New Roman" pitchFamily="18" charset="0"/>
                <a:cs typeface="Times New Roman" pitchFamily="18" charset="0"/>
              </a:rPr>
              <a:t> </a:t>
            </a:r>
            <a:r>
              <a:rPr lang="en-US" sz="1200" dirty="0" smtClean="0">
                <a:latin typeface="Times New Roman" pitchFamily="18" charset="0"/>
                <a:cs typeface="Times New Roman" pitchFamily="18" charset="0"/>
              </a:rPr>
              <a:t>PRL, in preparation.</a:t>
            </a:r>
          </a:p>
          <a:p>
            <a:pPr lvl="1"/>
            <a:r>
              <a:rPr lang="en-US" sz="1200" dirty="0" smtClean="0">
                <a:latin typeface="Times New Roman" pitchFamily="18" charset="0"/>
                <a:cs typeface="Times New Roman" pitchFamily="18" charset="0"/>
              </a:rPr>
              <a:t>Performed calculations showing how a continuous change in shape-parameter effects the nucleation barriers and local fluid and solid structures of a continuously changing family of hard polyhedra.</a:t>
            </a:r>
            <a:endParaRPr lang="en-US" sz="1200" dirty="0">
              <a:latin typeface="Times New Roman" pitchFamily="18" charset="0"/>
              <a:cs typeface="Times New Roman" pitchFamily="18" charset="0"/>
            </a:endParaRPr>
          </a:p>
        </p:txBody>
      </p:sp>
      <p:sp>
        <p:nvSpPr>
          <p:cNvPr id="8" name="Rectangle 7"/>
          <p:cNvSpPr/>
          <p:nvPr/>
        </p:nvSpPr>
        <p:spPr>
          <a:xfrm>
            <a:off x="616285" y="2584090"/>
            <a:ext cx="8333885" cy="4235505"/>
          </a:xfrm>
          <a:prstGeom prst="rect">
            <a:avLst/>
          </a:prstGeom>
          <a:no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0684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5435" y="0"/>
            <a:ext cx="10407755" cy="72585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20</a:t>
            </a:fld>
            <a:endParaRPr lang="en-US"/>
          </a:p>
        </p:txBody>
      </p:sp>
      <p:pic>
        <p:nvPicPr>
          <p:cNvPr id="5" name="Picture 4"/>
          <p:cNvPicPr/>
          <p:nvPr/>
        </p:nvPicPr>
        <p:blipFill>
          <a:blip r:embed="rId2" cstate="print"/>
          <a:srcRect l="15521" t="10559" r="5675" b="28358"/>
          <a:stretch>
            <a:fillRect/>
          </a:stretch>
        </p:blipFill>
        <p:spPr bwMode="auto">
          <a:xfrm>
            <a:off x="3880710" y="0"/>
            <a:ext cx="6174687" cy="7039070"/>
          </a:xfrm>
          <a:prstGeom prst="rect">
            <a:avLst/>
          </a:prstGeom>
          <a:noFill/>
          <a:ln w="9525">
            <a:noFill/>
            <a:miter lim="800000"/>
            <a:headEnd/>
            <a:tailEnd/>
          </a:ln>
        </p:spPr>
      </p:pic>
      <p:sp>
        <p:nvSpPr>
          <p:cNvPr id="7" name="Title 6"/>
          <p:cNvSpPr>
            <a:spLocks noGrp="1"/>
          </p:cNvSpPr>
          <p:nvPr>
            <p:ph type="title" idx="4294967295"/>
          </p:nvPr>
        </p:nvSpPr>
        <p:spPr>
          <a:xfrm>
            <a:off x="193830" y="228600"/>
            <a:ext cx="3763689" cy="1817820"/>
          </a:xfrm>
        </p:spPr>
        <p:txBody>
          <a:bodyPr/>
          <a:lstStyle/>
          <a:p>
            <a:r>
              <a:rPr lang="en-US" sz="3200" dirty="0" smtClean="0"/>
              <a:t>Large, high quality superlattices</a:t>
            </a:r>
            <a:endParaRPr lang="en-US" sz="32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2235" y="228600"/>
            <a:ext cx="8533813" cy="990600"/>
          </a:xfrm>
        </p:spPr>
        <p:txBody>
          <a:bodyPr/>
          <a:lstStyle/>
          <a:p>
            <a:r>
              <a:rPr lang="en-US" sz="3600" dirty="0" smtClean="0"/>
              <a:t>Millimeter-scale</a:t>
            </a:r>
            <a:endParaRPr lang="en-US" sz="36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21</a:t>
            </a:fld>
            <a:endParaRPr lang="en-US"/>
          </a:p>
        </p:txBody>
      </p:sp>
      <p:pic>
        <p:nvPicPr>
          <p:cNvPr id="1027" name="Picture 3" descr="C:\Users\newmanrs\Documents\My Dropbox\newmanrs_engelmm\Figures\SI_Figures\S6gray.png"/>
          <p:cNvPicPr>
            <a:picLocks noChangeAspect="1" noChangeArrowheads="1"/>
          </p:cNvPicPr>
          <p:nvPr/>
        </p:nvPicPr>
        <p:blipFill>
          <a:blip r:embed="rId2" cstate="print"/>
          <a:srcRect/>
          <a:stretch>
            <a:fillRect/>
          </a:stretch>
        </p:blipFill>
        <p:spPr bwMode="auto">
          <a:xfrm>
            <a:off x="4010300" y="126170"/>
            <a:ext cx="5131895" cy="6695520"/>
          </a:xfrm>
          <a:prstGeom prst="rect">
            <a:avLst/>
          </a:prstGeom>
          <a:noFill/>
        </p:spPr>
      </p:pic>
      <p:sp>
        <p:nvSpPr>
          <p:cNvPr id="9" name="Content Placeholder 2"/>
          <p:cNvSpPr>
            <a:spLocks noGrp="1"/>
          </p:cNvSpPr>
          <p:nvPr>
            <p:ph sz="quarter" idx="1"/>
          </p:nvPr>
        </p:nvSpPr>
        <p:spPr>
          <a:xfrm>
            <a:off x="270641" y="1600200"/>
            <a:ext cx="3648474" cy="4495800"/>
          </a:xfrm>
        </p:spPr>
        <p:txBody>
          <a:bodyPr/>
          <a:lstStyle/>
          <a:p>
            <a:r>
              <a:rPr lang="en-US" sz="2400" dirty="0" smtClean="0"/>
              <a:t>Same diffraction orientation across sample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 (Experimental)</a:t>
            </a:r>
            <a:endParaRPr lang="en-US" dirty="0"/>
          </a:p>
        </p:txBody>
      </p:sp>
      <p:sp>
        <p:nvSpPr>
          <p:cNvPr id="3" name="Content Placeholder 2"/>
          <p:cNvSpPr>
            <a:spLocks noGrp="1"/>
          </p:cNvSpPr>
          <p:nvPr>
            <p:ph sz="quarter" idx="1"/>
          </p:nvPr>
        </p:nvSpPr>
        <p:spPr>
          <a:xfrm>
            <a:off x="612648" y="1600200"/>
            <a:ext cx="7569422" cy="4495800"/>
          </a:xfrm>
        </p:spPr>
        <p:txBody>
          <a:bodyPr/>
          <a:lstStyle/>
          <a:p>
            <a:r>
              <a:rPr lang="en-US" sz="2800" dirty="0" smtClean="0"/>
              <a:t>Gold </a:t>
            </a:r>
            <a:r>
              <a:rPr lang="en-US" sz="2800" dirty="0" err="1" smtClean="0"/>
              <a:t>nanopolyhedra</a:t>
            </a:r>
            <a:r>
              <a:rPr lang="en-US" sz="2800" dirty="0" smtClean="0"/>
              <a:t> ~30nm edge lengths</a:t>
            </a:r>
          </a:p>
          <a:p>
            <a:r>
              <a:rPr lang="en-US" sz="2800" dirty="0" smtClean="0"/>
              <a:t>Stabilized with CPC (</a:t>
            </a:r>
            <a:r>
              <a:rPr lang="en-US" sz="2800" dirty="0" err="1" smtClean="0"/>
              <a:t>Cetylpyridinium</a:t>
            </a:r>
            <a:r>
              <a:rPr lang="en-US" sz="2800" dirty="0" smtClean="0"/>
              <a:t> Chloride)</a:t>
            </a:r>
          </a:p>
          <a:p>
            <a:endParaRPr lang="en-US" sz="2800" dirty="0" smtClean="0"/>
          </a:p>
          <a:p>
            <a:pPr>
              <a:buNone/>
            </a:pPr>
            <a:endParaRPr lang="en-US" sz="2800" dirty="0" smtClean="0"/>
          </a:p>
          <a:p>
            <a:r>
              <a:rPr lang="en-US" sz="2800" dirty="0" smtClean="0"/>
              <a:t>Solvent: Water (mostly)</a:t>
            </a:r>
          </a:p>
          <a:p>
            <a:r>
              <a:rPr lang="en-US" sz="2800" dirty="0" smtClean="0"/>
              <a:t>Particles sediment</a:t>
            </a:r>
            <a:endParaRPr lang="en-US" sz="28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22</a:t>
            </a:fld>
            <a:endParaRPr lang="en-US"/>
          </a:p>
        </p:txBody>
      </p:sp>
      <p:pic>
        <p:nvPicPr>
          <p:cNvPr id="2050" name="Picture 2" descr="Skeletal formula of cetylpyridinium cation with a chloride anion"/>
          <p:cNvPicPr>
            <a:picLocks noChangeAspect="1" noChangeArrowheads="1"/>
          </p:cNvPicPr>
          <p:nvPr/>
        </p:nvPicPr>
        <p:blipFill>
          <a:blip r:embed="rId2" cstate="print"/>
          <a:srcRect/>
          <a:stretch>
            <a:fillRect/>
          </a:stretch>
        </p:blipFill>
        <p:spPr bwMode="auto">
          <a:xfrm>
            <a:off x="3189420" y="2810131"/>
            <a:ext cx="3917310" cy="1079729"/>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414332" cy="990600"/>
          </a:xfrm>
        </p:spPr>
        <p:txBody>
          <a:bodyPr/>
          <a:lstStyle/>
          <a:p>
            <a:r>
              <a:rPr lang="en-US" dirty="0"/>
              <a:t>Equilibrium NVT Phase </a:t>
            </a:r>
            <a:r>
              <a:rPr lang="en-US" dirty="0" smtClean="0"/>
              <a:t>Behavior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23</a:t>
            </a:fld>
            <a:endParaRPr lang="en-US"/>
          </a:p>
        </p:txBody>
      </p:sp>
      <p:pic>
        <p:nvPicPr>
          <p:cNvPr id="5" name="Picture 4"/>
          <p:cNvPicPr>
            <a:picLocks noChangeAspect="1"/>
          </p:cNvPicPr>
          <p:nvPr/>
        </p:nvPicPr>
        <p:blipFill>
          <a:blip r:embed="rId2" cstate="print"/>
          <a:srcRect l="6148" t="8890" r="4684" b="71120"/>
          <a:stretch>
            <a:fillRect/>
          </a:stretch>
        </p:blipFill>
        <p:spPr bwMode="auto">
          <a:xfrm>
            <a:off x="501070" y="1892800"/>
            <a:ext cx="8312777" cy="2573135"/>
          </a:xfrm>
          <a:prstGeom prst="rect">
            <a:avLst/>
          </a:prstGeom>
          <a:noFill/>
          <a:ln w="9525">
            <a:noFill/>
            <a:miter lim="800000"/>
            <a:headEnd/>
            <a:tailEnd/>
          </a:ln>
        </p:spPr>
      </p:pic>
      <p:sp>
        <p:nvSpPr>
          <p:cNvPr id="7" name="Content Placeholder 2"/>
          <p:cNvSpPr>
            <a:spLocks noGrp="1"/>
          </p:cNvSpPr>
          <p:nvPr>
            <p:ph sz="quarter" idx="1"/>
          </p:nvPr>
        </p:nvSpPr>
        <p:spPr>
          <a:xfrm>
            <a:off x="654690" y="4542745"/>
            <a:ext cx="8153400" cy="1382581"/>
          </a:xfrm>
        </p:spPr>
        <p:txBody>
          <a:bodyPr/>
          <a:lstStyle/>
          <a:p>
            <a:r>
              <a:rPr lang="en-US" sz="2400" dirty="0" smtClean="0"/>
              <a:t>Simulations (NVT, Hard particle MC).  Equilibrium behavior averaged over 10 replicates of 50e6 MC sweeps.  N=2048 particles.</a:t>
            </a:r>
          </a:p>
          <a:p>
            <a:r>
              <a:rPr lang="en-US" sz="2400" dirty="0" smtClean="0"/>
              <a:t>Rhombic dodecahedra and cubes more ‘robust’</a:t>
            </a:r>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Nucleation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24</a:t>
            </a:fld>
            <a:endParaRPr lang="en-US"/>
          </a:p>
        </p:txBody>
      </p:sp>
      <p:pic>
        <p:nvPicPr>
          <p:cNvPr id="6" name="octnuc.avi">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117020" y="1623965"/>
            <a:ext cx="8871835" cy="443591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Typical Homogeneous Growth</a:t>
            </a:r>
            <a:endParaRPr lang="en-US" sz="4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25</a:t>
            </a:fld>
            <a:endParaRPr lang="en-US"/>
          </a:p>
        </p:txBody>
      </p:sp>
      <p:pic>
        <p:nvPicPr>
          <p:cNvPr id="6" name="Picture 5"/>
          <p:cNvPicPr>
            <a:picLocks noChangeAspect="1"/>
          </p:cNvPicPr>
          <p:nvPr/>
        </p:nvPicPr>
        <p:blipFill>
          <a:blip r:embed="rId3" cstate="print"/>
          <a:srcRect l="6148" t="28892" r="36928" b="20002"/>
          <a:stretch>
            <a:fillRect/>
          </a:stretch>
        </p:blipFill>
        <p:spPr bwMode="auto">
          <a:xfrm>
            <a:off x="2306105" y="1542872"/>
            <a:ext cx="4218015" cy="52273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Crystallization timescales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26</a:t>
            </a:fld>
            <a:endParaRPr lang="en-US"/>
          </a:p>
        </p:txBody>
      </p:sp>
      <p:pic>
        <p:nvPicPr>
          <p:cNvPr id="6" name="Picture 5" descr="timeduration.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3595" y="1585560"/>
            <a:ext cx="4572000" cy="3657600"/>
          </a:xfrm>
          <a:prstGeom prst="rect">
            <a:avLst/>
          </a:prstGeom>
        </p:spPr>
      </p:pic>
      <p:pic>
        <p:nvPicPr>
          <p:cNvPr id="7" name="Picture 6" descr="timetonucleation.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020" y="1547155"/>
            <a:ext cx="4572000" cy="36576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Identification of octahedra superlattices</a:t>
            </a:r>
            <a:endParaRPr lang="en-US" sz="36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27</a:t>
            </a:fld>
            <a:endParaRPr lang="en-US"/>
          </a:p>
        </p:txBody>
      </p:sp>
      <p:pic>
        <p:nvPicPr>
          <p:cNvPr id="5" name="Picture 4" descr="Screen Shot 2014-02-06 at 2.41.3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1592" y="2002525"/>
            <a:ext cx="2131075" cy="1336629"/>
          </a:xfrm>
          <a:prstGeom prst="rect">
            <a:avLst/>
          </a:prstGeom>
        </p:spPr>
      </p:pic>
      <p:pic>
        <p:nvPicPr>
          <p:cNvPr id="6" name="Picture 5" descr="Screen Shot 2014-02-06 at 2.43.41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82180" y="1892800"/>
            <a:ext cx="1910321" cy="1618916"/>
          </a:xfrm>
          <a:prstGeom prst="rect">
            <a:avLst/>
          </a:prstGeom>
        </p:spPr>
      </p:pic>
      <p:pic>
        <p:nvPicPr>
          <p:cNvPr id="7" name="Picture 6" descr="Screen Shot 2014-02-06 at 2.42.39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2671" y="1815990"/>
            <a:ext cx="1928414" cy="1718041"/>
          </a:xfrm>
          <a:prstGeom prst="rect">
            <a:avLst/>
          </a:prstGeom>
        </p:spPr>
      </p:pic>
      <p:pic>
        <p:nvPicPr>
          <p:cNvPr id="8" name="Picture 12" descr="C:\Users\gongjx\Desktop\1_Large area free-standing self-assembly film of densely packed gold nanopolyhedron\数据\SEM\2010.06.11\MID 8-ASSEMBLY\新建文件夹\3_m01.tif"/>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0385" b="20514"/>
          <a:stretch/>
        </p:blipFill>
        <p:spPr bwMode="auto">
          <a:xfrm>
            <a:off x="4802430" y="3813050"/>
            <a:ext cx="1997060" cy="1997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gongjx\Desktop\1_Large area free-standing self-assembly film of densely packed gold nanopolyhedron\数据\SEM\2010.06.11\MID 8-ASSEMBLY\新建文件夹\5_m02.tif"/>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536" r="19367" b="14538"/>
          <a:stretch/>
        </p:blipFill>
        <p:spPr bwMode="auto">
          <a:xfrm>
            <a:off x="2805370" y="3813050"/>
            <a:ext cx="1968314" cy="19683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gongjx\Desktop\1_Large area free-standing self-assembly film of densely packed gold nanopolyhedron\数据\SEM\2010.06.11\MID 8-ASSEMBLY\2_m02.tif"/>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65" t="59" r="-6028" b="79"/>
          <a:stretch/>
        </p:blipFill>
        <p:spPr bwMode="auto">
          <a:xfrm>
            <a:off x="193830" y="3813050"/>
            <a:ext cx="2606238" cy="18421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creen Shot 2016-03-25 at 12.14.33 AM.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32718" y="3429000"/>
            <a:ext cx="2311282" cy="921720"/>
          </a:xfrm>
          <a:prstGeom prst="rect">
            <a:avLst/>
          </a:prstGeom>
        </p:spPr>
      </p:pic>
      <p:sp>
        <p:nvSpPr>
          <p:cNvPr id="11" name="TextBox 10"/>
          <p:cNvSpPr txBox="1"/>
          <p:nvPr/>
        </p:nvSpPr>
        <p:spPr>
          <a:xfrm>
            <a:off x="961930" y="3390595"/>
            <a:ext cx="1130939" cy="338554"/>
          </a:xfrm>
          <a:prstGeom prst="rect">
            <a:avLst/>
          </a:prstGeom>
          <a:noFill/>
        </p:spPr>
        <p:txBody>
          <a:bodyPr wrap="none" rtlCol="0">
            <a:spAutoFit/>
          </a:bodyPr>
          <a:lstStyle/>
          <a:p>
            <a:r>
              <a:rPr lang="en-US" sz="1600" dirty="0" err="1" smtClean="0"/>
              <a:t>Minkowski</a:t>
            </a:r>
            <a:endParaRPr lang="en-US" sz="1600" dirty="0"/>
          </a:p>
        </p:txBody>
      </p:sp>
      <p:sp>
        <p:nvSpPr>
          <p:cNvPr id="12" name="TextBox 11"/>
          <p:cNvSpPr txBox="1"/>
          <p:nvPr/>
        </p:nvSpPr>
        <p:spPr>
          <a:xfrm>
            <a:off x="3189420" y="3467405"/>
            <a:ext cx="1153982" cy="338554"/>
          </a:xfrm>
          <a:prstGeom prst="rect">
            <a:avLst/>
          </a:prstGeom>
          <a:noFill/>
        </p:spPr>
        <p:txBody>
          <a:bodyPr wrap="none" rtlCol="0">
            <a:spAutoFit/>
          </a:bodyPr>
          <a:lstStyle/>
          <a:p>
            <a:r>
              <a:rPr lang="en-US" sz="1600" dirty="0" smtClean="0"/>
              <a:t>Monoclinic </a:t>
            </a:r>
            <a:endParaRPr lang="en-US" sz="1600" dirty="0"/>
          </a:p>
        </p:txBody>
      </p:sp>
      <p:sp>
        <p:nvSpPr>
          <p:cNvPr id="13" name="TextBox 12"/>
          <p:cNvSpPr txBox="1"/>
          <p:nvPr/>
        </p:nvSpPr>
        <p:spPr>
          <a:xfrm>
            <a:off x="5224885" y="3429000"/>
            <a:ext cx="1165704" cy="338554"/>
          </a:xfrm>
          <a:prstGeom prst="rect">
            <a:avLst/>
          </a:prstGeom>
          <a:noFill/>
        </p:spPr>
        <p:txBody>
          <a:bodyPr wrap="none" rtlCol="0">
            <a:spAutoFit/>
          </a:bodyPr>
          <a:lstStyle/>
          <a:p>
            <a:r>
              <a:rPr lang="en-US" sz="1600" dirty="0" smtClean="0"/>
              <a:t>Hexagonal</a:t>
            </a:r>
            <a:endParaRPr lang="en-US" sz="1600" dirty="0"/>
          </a:p>
        </p:txBody>
      </p:sp>
    </p:spTree>
    <p:extLst>
      <p:ext uri="{BB962C8B-B14F-4D97-AF65-F5344CB8AC3E}">
        <p14:creationId xmlns:p14="http://schemas.microsoft.com/office/powerpoint/2010/main" val="29763709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f6_to_minkT.avi">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cstate="print"/>
          <a:stretch>
            <a:fillRect/>
          </a:stretch>
        </p:blipFill>
        <p:spPr>
          <a:xfrm>
            <a:off x="4956050" y="1739180"/>
            <a:ext cx="3711830" cy="3697749"/>
          </a:xfrm>
        </p:spPr>
      </p:pic>
      <p:sp>
        <p:nvSpPr>
          <p:cNvPr id="2" name="Title 1"/>
          <p:cNvSpPr>
            <a:spLocks noGrp="1"/>
          </p:cNvSpPr>
          <p:nvPr>
            <p:ph type="title"/>
          </p:nvPr>
        </p:nvSpPr>
        <p:spPr>
          <a:xfrm>
            <a:off x="727863" y="294542"/>
            <a:ext cx="8375927" cy="990600"/>
          </a:xfrm>
        </p:spPr>
        <p:txBody>
          <a:bodyPr/>
          <a:lstStyle/>
          <a:p>
            <a:r>
              <a:rPr lang="en-US" dirty="0" smtClean="0"/>
              <a:t>A solid-solid phase transition</a:t>
            </a:r>
            <a:endParaRPr lang="en-US" dirty="0"/>
          </a:p>
        </p:txBody>
      </p:sp>
      <p:sp>
        <p:nvSpPr>
          <p:cNvPr id="4" name="Slide Number Placeholder 3"/>
          <p:cNvSpPr>
            <a:spLocks noGrp="1"/>
          </p:cNvSpPr>
          <p:nvPr>
            <p:ph type="sldNum" sz="quarter" idx="12"/>
          </p:nvPr>
        </p:nvSpPr>
        <p:spPr>
          <a:xfrm>
            <a:off x="115216" y="1345467"/>
            <a:ext cx="533400" cy="244475"/>
          </a:xfrm>
        </p:spPr>
        <p:txBody>
          <a:bodyPr>
            <a:normAutofit fontScale="85000" lnSpcReduction="20000"/>
          </a:bodyPr>
          <a:lstStyle/>
          <a:p>
            <a:fld id="{DB8BE2D2-1B41-43A2-8202-3D527284041D}" type="slidenum">
              <a:rPr lang="en-US" smtClean="0"/>
              <a:pPr/>
              <a:t>28</a:t>
            </a:fld>
            <a:endParaRPr lang="en-US"/>
          </a:p>
        </p:txBody>
      </p:sp>
      <p:pic>
        <p:nvPicPr>
          <p:cNvPr id="7" name="Picture 6" descr="figure_1.eps"/>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070" y="2276850"/>
            <a:ext cx="4403773" cy="3302830"/>
          </a:xfrm>
          <a:prstGeom prst="rect">
            <a:avLst/>
          </a:prstGeom>
        </p:spPr>
      </p:pic>
    </p:spTree>
    <p:extLst>
      <p:ext uri="{BB962C8B-B14F-4D97-AF65-F5344CB8AC3E}">
        <p14:creationId xmlns:p14="http://schemas.microsoft.com/office/powerpoint/2010/main" val="3791550659"/>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Heterogeneous Nucleation</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29</a:t>
            </a:fld>
            <a:endParaRPr lang="en-US"/>
          </a:p>
        </p:txBody>
      </p:sp>
      <p:pic>
        <p:nvPicPr>
          <p:cNvPr id="20482" name="Picture 2"/>
          <p:cNvPicPr>
            <a:picLocks noChangeAspect="1" noChangeArrowheads="1"/>
          </p:cNvPicPr>
          <p:nvPr/>
        </p:nvPicPr>
        <p:blipFill>
          <a:blip r:embed="rId5" cstate="print"/>
          <a:srcRect/>
          <a:stretch>
            <a:fillRect/>
          </a:stretch>
        </p:blipFill>
        <p:spPr bwMode="auto">
          <a:xfrm>
            <a:off x="539475" y="2430470"/>
            <a:ext cx="4070930" cy="3381410"/>
          </a:xfrm>
          <a:prstGeom prst="rect">
            <a:avLst/>
          </a:prstGeom>
          <a:noFill/>
          <a:ln w="9525">
            <a:noFill/>
            <a:miter lim="800000"/>
            <a:headEnd/>
            <a:tailEnd/>
          </a:ln>
        </p:spPr>
      </p:pic>
      <p:pic>
        <p:nvPicPr>
          <p:cNvPr id="5" name="heterogeneous_sph_pf5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5620" y="2118636"/>
            <a:ext cx="4005075" cy="4005075"/>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10"/>
            <a:ext cx="8229600" cy="1143000"/>
          </a:xfrm>
        </p:spPr>
        <p:txBody>
          <a:bodyPr>
            <a:normAutofit fontScale="90000"/>
          </a:bodyPr>
          <a:lstStyle/>
          <a:p>
            <a:r>
              <a:rPr lang="en-US" sz="3600" dirty="0" smtClean="0"/>
              <a:t>Methods:  Finding Crystals from Simulation</a:t>
            </a:r>
            <a:endParaRPr lang="en-US" sz="3600" dirty="0"/>
          </a:p>
        </p:txBody>
      </p:sp>
      <p:sp>
        <p:nvSpPr>
          <p:cNvPr id="4" name="Slide Number Placeholder 3"/>
          <p:cNvSpPr>
            <a:spLocks noGrp="1"/>
          </p:cNvSpPr>
          <p:nvPr>
            <p:ph type="sldNum" sz="quarter" idx="12"/>
          </p:nvPr>
        </p:nvSpPr>
        <p:spPr/>
        <p:txBody>
          <a:bodyPr>
            <a:normAutofit fontScale="85000" lnSpcReduction="20000"/>
          </a:bodyPr>
          <a:lstStyle/>
          <a:p>
            <a:fld id="{7AD28580-5925-5142-9900-334C62BFE3FF}" type="slidenum">
              <a:rPr lang="en-US" smtClean="0"/>
              <a:pPr/>
              <a:t>3</a:t>
            </a:fld>
            <a:endParaRPr lang="en-US"/>
          </a:p>
        </p:txBody>
      </p:sp>
      <p:grpSp>
        <p:nvGrpSpPr>
          <p:cNvPr id="18" name="Group 17"/>
          <p:cNvGrpSpPr/>
          <p:nvPr/>
        </p:nvGrpSpPr>
        <p:grpSpPr>
          <a:xfrm>
            <a:off x="831478" y="1739180"/>
            <a:ext cx="7734642" cy="4193924"/>
            <a:chOff x="1000335" y="1739180"/>
            <a:chExt cx="7734642" cy="4193924"/>
          </a:xfrm>
        </p:grpSpPr>
        <p:grpSp>
          <p:nvGrpSpPr>
            <p:cNvPr id="20" name="Group 19"/>
            <p:cNvGrpSpPr/>
            <p:nvPr/>
          </p:nvGrpSpPr>
          <p:grpSpPr>
            <a:xfrm>
              <a:off x="1000335" y="1739180"/>
              <a:ext cx="2959994" cy="4148992"/>
              <a:chOff x="591777" y="1153117"/>
              <a:chExt cx="3268510" cy="4581435"/>
            </a:xfrm>
          </p:grpSpPr>
          <p:sp>
            <p:nvSpPr>
              <p:cNvPr id="7" name="Rounded Rectangle 6"/>
              <p:cNvSpPr/>
              <p:nvPr/>
            </p:nvSpPr>
            <p:spPr>
              <a:xfrm>
                <a:off x="591777" y="1153117"/>
                <a:ext cx="3268510" cy="1043248"/>
              </a:xfrm>
              <a:prstGeom prst="roundRect">
                <a:avLst/>
              </a:prstGeom>
              <a:ln w="28575"/>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8" name="Rounded Rectangle 7"/>
              <p:cNvSpPr/>
              <p:nvPr/>
            </p:nvSpPr>
            <p:spPr>
              <a:xfrm>
                <a:off x="616491" y="2623982"/>
                <a:ext cx="3243795" cy="790417"/>
              </a:xfrm>
              <a:prstGeom prst="roundRect">
                <a:avLst/>
              </a:prstGeom>
              <a:ln w="28575"/>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9" name="Rounded Rectangle 8"/>
              <p:cNvSpPr/>
              <p:nvPr/>
            </p:nvSpPr>
            <p:spPr>
              <a:xfrm>
                <a:off x="616491" y="3865163"/>
                <a:ext cx="3243795" cy="798267"/>
              </a:xfrm>
              <a:prstGeom prst="roundRect">
                <a:avLst/>
              </a:prstGeom>
              <a:ln w="28575"/>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10" name="Rounded Rectangle 9"/>
              <p:cNvSpPr/>
              <p:nvPr/>
            </p:nvSpPr>
            <p:spPr>
              <a:xfrm>
                <a:off x="616492" y="5106344"/>
                <a:ext cx="3243794" cy="628208"/>
              </a:xfrm>
              <a:prstGeom prst="roundRect">
                <a:avLst/>
              </a:prstGeom>
              <a:ln w="28575"/>
              <a:effectLst/>
            </p:spPr>
            <p:style>
              <a:lnRef idx="1">
                <a:schemeClr val="accent3"/>
              </a:lnRef>
              <a:fillRef idx="2">
                <a:schemeClr val="accent3"/>
              </a:fillRef>
              <a:effectRef idx="1">
                <a:schemeClr val="accent3"/>
              </a:effectRef>
              <a:fontRef idx="minor">
                <a:schemeClr val="dk1"/>
              </a:fontRef>
            </p:style>
            <p:txBody>
              <a:bodyPr rtlCol="0" anchor="ctr"/>
              <a:lstStyle/>
              <a:p>
                <a:r>
                  <a:rPr lang="en-US" sz="1600" dirty="0" smtClean="0"/>
                  <a:t>  Cluster particles </a:t>
                </a:r>
                <a:r>
                  <a:rPr lang="en-US" sz="1600" i="1" dirty="0" err="1" smtClean="0"/>
                  <a:t>i</a:t>
                </a:r>
                <a:r>
                  <a:rPr lang="en-US" sz="1600" dirty="0" smtClean="0"/>
                  <a:t> if               </a:t>
                </a:r>
                <a:endParaRPr lang="en-US" sz="1600" dirty="0"/>
              </a:p>
            </p:txBody>
          </p:sp>
          <p:cxnSp>
            <p:nvCxnSpPr>
              <p:cNvPr id="11" name="Straight Arrow Connector 10"/>
              <p:cNvCxnSpPr>
                <a:stCxn id="7" idx="2"/>
                <a:endCxn id="8" idx="0"/>
              </p:cNvCxnSpPr>
              <p:nvPr/>
            </p:nvCxnSpPr>
            <p:spPr>
              <a:xfrm>
                <a:off x="2226032" y="2196365"/>
                <a:ext cx="12357" cy="427617"/>
              </a:xfrm>
              <a:prstGeom prst="straightConnector1">
                <a:avLst/>
              </a:prstGeom>
              <a:ln w="19050">
                <a:solidFill>
                  <a:schemeClr val="accent3">
                    <a:lumMod val="75000"/>
                  </a:schemeClr>
                </a:solidFill>
                <a:tailEnd type="arrow"/>
              </a:ln>
            </p:spPr>
            <p:style>
              <a:lnRef idx="1">
                <a:schemeClr val="accent4"/>
              </a:lnRef>
              <a:fillRef idx="0">
                <a:schemeClr val="accent4"/>
              </a:fillRef>
              <a:effectRef idx="0">
                <a:schemeClr val="accent4"/>
              </a:effectRef>
              <a:fontRef idx="minor">
                <a:schemeClr val="tx1"/>
              </a:fontRef>
            </p:style>
          </p:cxnSp>
          <p:cxnSp>
            <p:nvCxnSpPr>
              <p:cNvPr id="12" name="Straight Arrow Connector 11"/>
              <p:cNvCxnSpPr>
                <a:stCxn id="8" idx="2"/>
                <a:endCxn id="9" idx="0"/>
              </p:cNvCxnSpPr>
              <p:nvPr/>
            </p:nvCxnSpPr>
            <p:spPr>
              <a:xfrm>
                <a:off x="2238389" y="3414399"/>
                <a:ext cx="0" cy="450764"/>
              </a:xfrm>
              <a:prstGeom prst="straightConnector1">
                <a:avLst/>
              </a:prstGeom>
              <a:ln w="19050">
                <a:solidFill>
                  <a:schemeClr val="accent3">
                    <a:lumMod val="75000"/>
                  </a:schemeClr>
                </a:solidFill>
                <a:tailEnd type="arrow"/>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a:stCxn id="9" idx="2"/>
                <a:endCxn id="10" idx="0"/>
              </p:cNvCxnSpPr>
              <p:nvPr/>
            </p:nvCxnSpPr>
            <p:spPr>
              <a:xfrm>
                <a:off x="2238389" y="4663430"/>
                <a:ext cx="0" cy="442914"/>
              </a:xfrm>
              <a:prstGeom prst="straightConnector1">
                <a:avLst/>
              </a:prstGeom>
              <a:ln w="19050">
                <a:solidFill>
                  <a:schemeClr val="accent3">
                    <a:lumMod val="75000"/>
                  </a:schemeClr>
                </a:solidFill>
                <a:tailEnd type="arrow"/>
              </a:ln>
            </p:spPr>
            <p:style>
              <a:lnRef idx="1">
                <a:schemeClr val="accent4"/>
              </a:lnRef>
              <a:fillRef idx="0">
                <a:schemeClr val="accent4"/>
              </a:fillRef>
              <a:effectRef idx="0">
                <a:schemeClr val="accent4"/>
              </a:effectRef>
              <a:fontRef idx="minor">
                <a:schemeClr val="tx1"/>
              </a:fontRef>
            </p:style>
          </p:cxnSp>
          <p:pic>
            <p:nvPicPr>
              <p:cNvPr id="40977" name="Picture 17" descr="C:\Users\newmanrs\Documents\My Dropbox\AiCHE_Talk\Q_ij.png"/>
              <p:cNvPicPr>
                <a:picLocks noChangeAspect="1" noChangeArrowheads="1"/>
              </p:cNvPicPr>
              <p:nvPr/>
            </p:nvPicPr>
            <p:blipFill>
              <a:blip r:embed="rId3" cstate="print"/>
              <a:srcRect/>
              <a:stretch>
                <a:fillRect/>
              </a:stretch>
            </p:blipFill>
            <p:spPr bwMode="auto">
              <a:xfrm>
                <a:off x="1100024" y="2719565"/>
                <a:ext cx="2400300" cy="619125"/>
              </a:xfrm>
              <a:prstGeom prst="rect">
                <a:avLst/>
              </a:prstGeom>
              <a:noFill/>
            </p:spPr>
          </p:pic>
          <p:pic>
            <p:nvPicPr>
              <p:cNvPr id="40978" name="Picture 18" descr="C:\Users\newmanrs\Documents\My Dropbox\AiCHE_Talk\qcut.png"/>
              <p:cNvPicPr>
                <a:picLocks noChangeAspect="1" noChangeArrowheads="1"/>
              </p:cNvPicPr>
              <p:nvPr/>
            </p:nvPicPr>
            <p:blipFill>
              <a:blip r:embed="rId4" cstate="print"/>
              <a:srcRect/>
              <a:stretch>
                <a:fillRect/>
              </a:stretch>
            </p:blipFill>
            <p:spPr bwMode="auto">
              <a:xfrm>
                <a:off x="1407783" y="3934895"/>
                <a:ext cx="1685925" cy="666750"/>
              </a:xfrm>
              <a:prstGeom prst="rect">
                <a:avLst/>
              </a:prstGeom>
              <a:noFill/>
            </p:spPr>
          </p:pic>
          <p:pic>
            <p:nvPicPr>
              <p:cNvPr id="40979" name="Picture 19" descr="C:\Users\newmanrs\Documents\My Dropbox\AiCHE_Talk\qlm.png"/>
              <p:cNvPicPr>
                <a:picLocks noChangeAspect="1" noChangeArrowheads="1"/>
              </p:cNvPicPr>
              <p:nvPr/>
            </p:nvPicPr>
            <p:blipFill>
              <a:blip r:embed="rId5" cstate="print"/>
              <a:srcRect/>
              <a:stretch>
                <a:fillRect/>
              </a:stretch>
            </p:blipFill>
            <p:spPr bwMode="auto">
              <a:xfrm>
                <a:off x="902043" y="1260937"/>
                <a:ext cx="2733333" cy="810575"/>
              </a:xfrm>
              <a:prstGeom prst="rect">
                <a:avLst/>
              </a:prstGeom>
              <a:noFill/>
            </p:spPr>
          </p:pic>
          <p:pic>
            <p:nvPicPr>
              <p:cNvPr id="40980" name="Picture 20" descr="C:\Users\newmanrs\Documents\My Dropbox\AiCHE_Talk\s_cut.png"/>
              <p:cNvPicPr>
                <a:picLocks noChangeAspect="1" noChangeArrowheads="1"/>
              </p:cNvPicPr>
              <p:nvPr/>
            </p:nvPicPr>
            <p:blipFill>
              <a:blip r:embed="rId6" cstate="print"/>
              <a:srcRect/>
              <a:stretch>
                <a:fillRect/>
              </a:stretch>
            </p:blipFill>
            <p:spPr bwMode="auto">
              <a:xfrm>
                <a:off x="2856221" y="5340194"/>
                <a:ext cx="864705" cy="228600"/>
              </a:xfrm>
              <a:prstGeom prst="rect">
                <a:avLst/>
              </a:prstGeom>
              <a:noFill/>
            </p:spPr>
          </p:pic>
        </p:grpSp>
        <p:pic>
          <p:nvPicPr>
            <p:cNvPr id="17" name="Picture 16" descr="lct-cand_oct16384eq_pf560_seed5_f8_aaT.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95190" y="1854395"/>
              <a:ext cx="4239787" cy="4078709"/>
            </a:xfrm>
            <a:prstGeom prst="rect">
              <a:avLst/>
            </a:prstGeom>
          </p:spPr>
        </p:pic>
      </p:grpSp>
      <p:sp>
        <p:nvSpPr>
          <p:cNvPr id="16" name="Rectangle 15"/>
          <p:cNvSpPr/>
          <p:nvPr/>
        </p:nvSpPr>
        <p:spPr>
          <a:xfrm>
            <a:off x="0" y="6503001"/>
            <a:ext cx="6684276" cy="338554"/>
          </a:xfrm>
          <a:prstGeom prst="rect">
            <a:avLst/>
          </a:prstGeom>
        </p:spPr>
        <p:txBody>
          <a:bodyPr wrap="square">
            <a:spAutoFit/>
          </a:bodyPr>
          <a:lstStyle/>
          <a:p>
            <a:r>
              <a:rPr lang="en-US" sz="1600" dirty="0" err="1"/>
              <a:t>Wolde</a:t>
            </a:r>
            <a:r>
              <a:rPr lang="en-US" sz="1600" dirty="0"/>
              <a:t>, P. Ten, Ruiz-Montero, M., &amp; </a:t>
            </a:r>
            <a:r>
              <a:rPr lang="en-US" sz="1600" dirty="0" err="1"/>
              <a:t>Frenkel</a:t>
            </a:r>
            <a:r>
              <a:rPr lang="en-US" sz="1600" dirty="0"/>
              <a:t>, D</a:t>
            </a:r>
            <a:r>
              <a:rPr lang="en-US" sz="1600" dirty="0" smtClean="0"/>
              <a:t>. </a:t>
            </a:r>
            <a:r>
              <a:rPr lang="en-US" sz="1600" i="1" dirty="0"/>
              <a:t>Faraday Discuss</a:t>
            </a:r>
            <a:r>
              <a:rPr lang="en-US" sz="1600" i="1" dirty="0" smtClean="0"/>
              <a:t>.</a:t>
            </a:r>
            <a:r>
              <a:rPr lang="en-US" sz="1600" dirty="0" smtClean="0"/>
              <a:t> 1996</a:t>
            </a:r>
            <a:endParaRPr lang="en-US" sz="1600" dirty="0">
              <a:effectLst/>
            </a:endParaRPr>
          </a:p>
        </p:txBody>
      </p:sp>
    </p:spTree>
    <p:extLst>
      <p:ext uri="{BB962C8B-B14F-4D97-AF65-F5344CB8AC3E}">
        <p14:creationId xmlns:p14="http://schemas.microsoft.com/office/powerpoint/2010/main" val="11047635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 </a:t>
            </a:r>
            <a:r>
              <a:rPr lang="en-US" dirty="0" err="1" smtClean="0"/>
              <a:t>Orientational</a:t>
            </a:r>
            <a:r>
              <a:rPr lang="en-US" dirty="0" smtClean="0"/>
              <a:t> disorder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30</a:t>
            </a:fld>
            <a:endParaRPr lang="en-US"/>
          </a:p>
        </p:txBody>
      </p:sp>
      <p:pic>
        <p:nvPicPr>
          <p:cNvPr id="5" name="图片 1" descr="C:\Users\Jianxiao Gong\Desktop\S14..tif"/>
          <p:cNvPicPr>
            <a:picLocks noChangeAspect="1"/>
          </p:cNvPicPr>
          <p:nvPr/>
        </p:nvPicPr>
        <p:blipFill>
          <a:blip r:embed="rId3" cstate="print"/>
          <a:srcRect l="50505" t="46640" r="20576" b="14181"/>
          <a:stretch>
            <a:fillRect/>
          </a:stretch>
        </p:blipFill>
        <p:spPr bwMode="auto">
          <a:xfrm>
            <a:off x="4994456" y="2125922"/>
            <a:ext cx="3878904" cy="4198191"/>
          </a:xfrm>
          <a:prstGeom prst="rect">
            <a:avLst/>
          </a:prstGeom>
          <a:noFill/>
          <a:ln w="9525">
            <a:noFill/>
            <a:miter lim="800000"/>
            <a:headEnd/>
            <a:tailEnd/>
          </a:ln>
        </p:spPr>
      </p:pic>
      <p:pic>
        <p:nvPicPr>
          <p:cNvPr id="3" name="Picture 2" descr="layerrdo600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525" y="1969610"/>
            <a:ext cx="3893262" cy="435072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Cubes:  Correlated disorder</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31</a:t>
            </a:fld>
            <a:endParaRPr lang="en-US"/>
          </a:p>
        </p:txBody>
      </p:sp>
      <p:pic>
        <p:nvPicPr>
          <p:cNvPr id="19460" name="Picture 4"/>
          <p:cNvPicPr>
            <a:picLocks noChangeAspect="1" noChangeArrowheads="1"/>
          </p:cNvPicPr>
          <p:nvPr/>
        </p:nvPicPr>
        <p:blipFill>
          <a:blip r:embed="rId2" cstate="print"/>
          <a:srcRect/>
          <a:stretch>
            <a:fillRect/>
          </a:stretch>
        </p:blipFill>
        <p:spPr bwMode="auto">
          <a:xfrm>
            <a:off x="4648810" y="2660900"/>
            <a:ext cx="3650299" cy="2684044"/>
          </a:xfrm>
          <a:prstGeom prst="rect">
            <a:avLst/>
          </a:prstGeom>
          <a:noFill/>
          <a:ln w="9525">
            <a:noFill/>
            <a:miter lim="800000"/>
            <a:headEnd/>
            <a:tailEnd/>
          </a:ln>
        </p:spPr>
      </p:pic>
      <p:pic>
        <p:nvPicPr>
          <p:cNvPr id="3" name="Picture 2" descr="Screen Shot 2016-03-25 at 12.13.0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184" y="2511858"/>
            <a:ext cx="2996721" cy="2950019"/>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Paper 4</a:t>
            </a:r>
            <a:endParaRPr lang="en-US" dirty="0"/>
          </a:p>
        </p:txBody>
      </p:sp>
      <p:sp>
        <p:nvSpPr>
          <p:cNvPr id="3" name="Content Placeholder 2"/>
          <p:cNvSpPr>
            <a:spLocks noGrp="1"/>
          </p:cNvSpPr>
          <p:nvPr>
            <p:ph sz="quarter" idx="1"/>
          </p:nvPr>
        </p:nvSpPr>
        <p:spPr/>
        <p:txBody>
          <a:bodyPr/>
          <a:lstStyle/>
          <a:p>
            <a:r>
              <a:rPr lang="en-US" sz="2400" dirty="0"/>
              <a:t>Octahedra structure affected by heterogeneous nucleation control and sedimentation favoring Monoclinic </a:t>
            </a:r>
            <a:r>
              <a:rPr lang="en-US" sz="2400" dirty="0" err="1" smtClean="0"/>
              <a:t>packings</a:t>
            </a:r>
            <a:endParaRPr lang="en-US" sz="2400" dirty="0" smtClean="0"/>
          </a:p>
          <a:p>
            <a:pPr marL="0" indent="0">
              <a:buNone/>
            </a:pPr>
            <a:endParaRPr lang="en-US" sz="2400" dirty="0" smtClean="0"/>
          </a:p>
          <a:p>
            <a:r>
              <a:rPr lang="en-US" sz="2400" dirty="0" smtClean="0"/>
              <a:t>Structural Quality</a:t>
            </a:r>
          </a:p>
          <a:p>
            <a:pPr lvl="1"/>
            <a:r>
              <a:rPr lang="en-US" sz="2000" dirty="0" smtClean="0"/>
              <a:t>Rhombic dodecahedra assemble under wide equilibrium conditions but may have </a:t>
            </a:r>
            <a:r>
              <a:rPr lang="en-US" sz="2000" dirty="0" err="1" smtClean="0"/>
              <a:t>orientational</a:t>
            </a:r>
            <a:r>
              <a:rPr lang="en-US" sz="2000" dirty="0" smtClean="0"/>
              <a:t> defects</a:t>
            </a:r>
          </a:p>
          <a:p>
            <a:pPr lvl="1"/>
            <a:r>
              <a:rPr lang="en-US" sz="2000" dirty="0" smtClean="0"/>
              <a:t>Cubes </a:t>
            </a:r>
            <a:r>
              <a:rPr lang="en-US" sz="2000" dirty="0"/>
              <a:t>nucleate easily, but suffer from high vacancy content and local positional disorder</a:t>
            </a:r>
          </a:p>
          <a:p>
            <a:pPr lvl="1"/>
            <a:r>
              <a:rPr lang="en-US" sz="2000" dirty="0"/>
              <a:t>Octahedra superlattices order well, but with polymorphic equilibrium structures</a:t>
            </a:r>
          </a:p>
          <a:p>
            <a:pPr lvl="1"/>
            <a:endParaRPr lang="en-US" sz="2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531352" cy="990600"/>
          </a:xfrm>
        </p:spPr>
        <p:txBody>
          <a:bodyPr/>
          <a:lstStyle/>
          <a:p>
            <a:r>
              <a:rPr lang="en-US" dirty="0" smtClean="0"/>
              <a:t>Moving onwards</a:t>
            </a:r>
            <a:endParaRPr lang="en-US" dirty="0"/>
          </a:p>
        </p:txBody>
      </p:sp>
      <p:sp>
        <p:nvSpPr>
          <p:cNvPr id="3" name="Content Placeholder 2"/>
          <p:cNvSpPr>
            <a:spLocks noGrp="1"/>
          </p:cNvSpPr>
          <p:nvPr>
            <p:ph sz="quarter" idx="1"/>
          </p:nvPr>
        </p:nvSpPr>
        <p:spPr/>
        <p:txBody>
          <a:bodyPr/>
          <a:lstStyle/>
          <a:p>
            <a:r>
              <a:rPr lang="en-US" dirty="0" smtClean="0"/>
              <a:t>So far we mostly discussed equilibrium hard particle phase behaviors, with some direct measurements of nucleation rates</a:t>
            </a:r>
          </a:p>
          <a:p>
            <a:endParaRPr lang="en-US" dirty="0" smtClean="0"/>
          </a:p>
          <a:p>
            <a:r>
              <a:rPr lang="en-US" b="1" dirty="0" smtClean="0"/>
              <a:t>How does particle shape affect the nucleation processes and thermodynamics of transitioning from fluid to solid?</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33</a:t>
            </a:fld>
            <a:endParaRPr lang="en-US"/>
          </a:p>
        </p:txBody>
      </p:sp>
    </p:spTree>
    <p:extLst>
      <p:ext uri="{BB962C8B-B14F-4D97-AF65-F5344CB8AC3E}">
        <p14:creationId xmlns:p14="http://schemas.microsoft.com/office/powerpoint/2010/main" val="23842039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26170"/>
            <a:ext cx="8644762" cy="990600"/>
          </a:xfrm>
        </p:spPr>
        <p:txBody>
          <a:bodyPr/>
          <a:lstStyle/>
          <a:p>
            <a:r>
              <a:rPr lang="en-US" sz="3600" dirty="0" smtClean="0"/>
              <a:t>Paper 5</a:t>
            </a:r>
            <a:endParaRPr lang="en-US" sz="3600" dirty="0"/>
          </a:p>
        </p:txBody>
      </p:sp>
      <p:sp>
        <p:nvSpPr>
          <p:cNvPr id="3" name="Content Placeholder 2"/>
          <p:cNvSpPr>
            <a:spLocks noGrp="1"/>
          </p:cNvSpPr>
          <p:nvPr>
            <p:ph sz="quarter" idx="1"/>
          </p:nvPr>
        </p:nvSpPr>
        <p:spPr/>
        <p:txBody>
          <a:bodyPr/>
          <a:lstStyle/>
          <a:p>
            <a:r>
              <a:rPr lang="en-US" sz="2400" dirty="0" smtClean="0"/>
              <a:t>Comparing nucleation of rhombic dodecahedra and spheres</a:t>
            </a:r>
            <a:r>
              <a:rPr lang="en-US" sz="1800" dirty="0" smtClean="0"/>
              <a:t/>
            </a:r>
            <a:br>
              <a:rPr lang="en-US" sz="1800" dirty="0" smtClean="0"/>
            </a:br>
            <a:r>
              <a:rPr lang="en-US" sz="1600" dirty="0" err="1" smtClean="0"/>
              <a:t>Samanthule</a:t>
            </a:r>
            <a:r>
              <a:rPr lang="en-US" sz="1600" dirty="0" smtClean="0"/>
              <a:t> Nola,  </a:t>
            </a:r>
            <a:r>
              <a:rPr lang="en-US" sz="1600" u="sng" dirty="0" smtClean="0"/>
              <a:t>Richmond Newman</a:t>
            </a:r>
            <a:r>
              <a:rPr lang="en-US" sz="1600" dirty="0" smtClean="0"/>
              <a:t>,  Julia </a:t>
            </a:r>
            <a:r>
              <a:rPr lang="en-US" sz="1600" dirty="0" err="1" smtClean="0"/>
              <a:t>Dshemuchadse</a:t>
            </a:r>
            <a:r>
              <a:rPr lang="en-US" sz="1600" dirty="0" smtClean="0"/>
              <a:t>, Sharon C. Glotzer.  PRL, in preparation.</a:t>
            </a:r>
          </a:p>
          <a:p>
            <a:pPr lvl="1"/>
            <a:r>
              <a:rPr lang="en-US" sz="1800" dirty="0" smtClean="0"/>
              <a:t>Contributed calculations of thermodynamic driving forces, free energy barriers to nucleation for each shape, and potentials of mean force and torque of each structure, probing how different shapes lead to different crystallization phase behavior.</a:t>
            </a:r>
            <a:br>
              <a:rPr lang="en-US" sz="1800" dirty="0" smtClean="0"/>
            </a:br>
            <a:endParaRPr lang="en-US" dirty="0" smtClean="0"/>
          </a:p>
          <a:p>
            <a:r>
              <a:rPr lang="en-US" sz="2400" dirty="0" smtClean="0"/>
              <a:t>Project Accomplishments</a:t>
            </a:r>
          </a:p>
          <a:p>
            <a:pPr lvl="1"/>
            <a:r>
              <a:rPr lang="en-US" sz="1800" dirty="0" smtClean="0"/>
              <a:t>Compared direct measurements of </a:t>
            </a:r>
            <a:r>
              <a:rPr lang="en-US" sz="1800" dirty="0" err="1" smtClean="0"/>
              <a:t>precritical</a:t>
            </a:r>
            <a:r>
              <a:rPr lang="en-US" sz="1800" dirty="0" smtClean="0"/>
              <a:t> clusters in the fluid</a:t>
            </a:r>
          </a:p>
          <a:p>
            <a:pPr lvl="1"/>
            <a:r>
              <a:rPr lang="en-US" sz="1800" dirty="0" smtClean="0"/>
              <a:t>Computed chemical potentials for hard rhombic dodecahedra and free energy barriers; find that spheres are significantly harder to nucleate</a:t>
            </a:r>
          </a:p>
          <a:p>
            <a:pPr lvl="1"/>
            <a:r>
              <a:rPr lang="en-US" sz="1800" dirty="0" smtClean="0"/>
              <a:t>Investigate role of shape on the </a:t>
            </a:r>
            <a:r>
              <a:rPr lang="en-US" sz="1800" b="1" dirty="0" smtClean="0"/>
              <a:t>transition </a:t>
            </a:r>
            <a:r>
              <a:rPr lang="en-US" sz="1800" dirty="0" smtClean="0"/>
              <a:t>from fluid to solid, not merely the equilibrium structure by computing and comparing potentials of mean force and torque in both fluid and solid phases</a:t>
            </a:r>
            <a:endParaRPr lang="en-US" sz="18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34</a:t>
            </a:fld>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Classical Nucleation Theory</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7AD28580-5925-5142-9900-334C62BFE3FF}" type="slidenum">
              <a:rPr lang="en-US" smtClean="0"/>
              <a:pPr/>
              <a:t>35</a:t>
            </a:fld>
            <a:endParaRPr lang="en-US"/>
          </a:p>
        </p:txBody>
      </p:sp>
      <p:pic>
        <p:nvPicPr>
          <p:cNvPr id="5" name="Picture 4" descr="lct-cand_oct16384eq_pf560_seed5_f8_aa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570" y="2084825"/>
            <a:ext cx="3073971" cy="2957185"/>
          </a:xfrm>
          <a:prstGeom prst="rect">
            <a:avLst/>
          </a:prstGeom>
        </p:spPr>
      </p:pic>
      <p:pic>
        <p:nvPicPr>
          <p:cNvPr id="6" name="Picture 5" descr="ClassicalRa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588" y="3661728"/>
            <a:ext cx="1977165" cy="391419"/>
          </a:xfrm>
          <a:prstGeom prst="rect">
            <a:avLst/>
          </a:prstGeom>
        </p:spPr>
      </p:pic>
      <p:pic>
        <p:nvPicPr>
          <p:cNvPr id="7" name="Picture 6" descr="DeltaG_Homogeneou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80" y="2891330"/>
            <a:ext cx="3265755" cy="62896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Thermodynamics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36</a:t>
            </a:fld>
            <a:endParaRPr lang="en-US"/>
          </a:p>
        </p:txBody>
      </p:sp>
      <p:pic>
        <p:nvPicPr>
          <p:cNvPr id="7" name="Picture 6" descr="ChemicalPotential.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94455" y="2584090"/>
            <a:ext cx="3896978" cy="2880375"/>
          </a:xfrm>
          <a:prstGeom prst="rect">
            <a:avLst/>
          </a:prstGeom>
        </p:spPr>
      </p:pic>
      <p:pic>
        <p:nvPicPr>
          <p:cNvPr id="3" name="Picture 2" descr="eos_sph-C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60" y="2545685"/>
            <a:ext cx="4330700" cy="2946400"/>
          </a:xfrm>
          <a:prstGeom prst="rect">
            <a:avLst/>
          </a:prstGeom>
        </p:spPr>
      </p:pic>
      <p:pic>
        <p:nvPicPr>
          <p:cNvPr id="5" name="Picture 4" descr="rd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615" y="3659430"/>
            <a:ext cx="289480" cy="279790"/>
          </a:xfrm>
          <a:prstGeom prst="rect">
            <a:avLst/>
          </a:prstGeom>
        </p:spPr>
      </p:pic>
      <p:pic>
        <p:nvPicPr>
          <p:cNvPr id="8" name="Picture 7" descr="sph.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59615" y="2852925"/>
            <a:ext cx="298090" cy="29809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particle clusters in the fluid</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37</a:t>
            </a:fld>
            <a:endParaRPr lang="en-US"/>
          </a:p>
        </p:txBody>
      </p:sp>
      <p:sp>
        <p:nvSpPr>
          <p:cNvPr id="12" name="Content Placeholder 2"/>
          <p:cNvSpPr>
            <a:spLocks noGrp="1"/>
          </p:cNvSpPr>
          <p:nvPr>
            <p:ph sz="quarter" idx="1"/>
          </p:nvPr>
        </p:nvSpPr>
        <p:spPr>
          <a:xfrm>
            <a:off x="612648" y="5793055"/>
            <a:ext cx="8153400" cy="593130"/>
          </a:xfrm>
        </p:spPr>
        <p:txBody>
          <a:bodyPr/>
          <a:lstStyle/>
          <a:p>
            <a:r>
              <a:rPr lang="en-US" dirty="0" smtClean="0"/>
              <a:t>Pressure?</a:t>
            </a:r>
            <a:endParaRPr lang="en-US" dirty="0"/>
          </a:p>
        </p:txBody>
      </p:sp>
      <p:pic>
        <p:nvPicPr>
          <p:cNvPr id="3" name="Picture 2" descr="bruteRate_sph-C0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4455" y="2699305"/>
            <a:ext cx="3746500" cy="2159000"/>
          </a:xfrm>
          <a:prstGeom prst="rect">
            <a:avLst/>
          </a:prstGeom>
        </p:spPr>
      </p:pic>
      <p:pic>
        <p:nvPicPr>
          <p:cNvPr id="5" name="Picture 4" descr="Clusters_sph-C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0" y="2161635"/>
            <a:ext cx="4483100" cy="29464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 clusters in the fluid</a:t>
            </a:r>
          </a:p>
        </p:txBody>
      </p:sp>
      <p:sp>
        <p:nvSpPr>
          <p:cNvPr id="3" name="Content Placeholder 2"/>
          <p:cNvSpPr>
            <a:spLocks noGrp="1"/>
          </p:cNvSpPr>
          <p:nvPr>
            <p:ph sz="quarter" idx="1"/>
          </p:nvPr>
        </p:nvSpPr>
        <p:spPr>
          <a:xfrm>
            <a:off x="577880" y="5925325"/>
            <a:ext cx="8153400" cy="477915"/>
          </a:xfrm>
        </p:spPr>
        <p:txBody>
          <a:bodyPr/>
          <a:lstStyle/>
          <a:p>
            <a:r>
              <a:rPr lang="en-US" dirty="0" smtClean="0"/>
              <a:t>Shown against driving force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38</a:t>
            </a:fld>
            <a:endParaRPr lang="en-US" dirty="0"/>
          </a:p>
        </p:txBody>
      </p:sp>
      <p:pic>
        <p:nvPicPr>
          <p:cNvPr id="7" name="Picture 6" descr="bruteRateMU_sph-C0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6050" y="2584090"/>
            <a:ext cx="3746500" cy="2159000"/>
          </a:xfrm>
          <a:prstGeom prst="rect">
            <a:avLst/>
          </a:prstGeom>
        </p:spPr>
      </p:pic>
      <p:pic>
        <p:nvPicPr>
          <p:cNvPr id="8" name="Picture 7" descr="ClustersMU_sph-C0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40" y="2238445"/>
            <a:ext cx="4483100" cy="2946400"/>
          </a:xfrm>
          <a:prstGeom prst="rect">
            <a:avLst/>
          </a:prstGeom>
        </p:spPr>
      </p:pic>
    </p:spTree>
    <p:extLst>
      <p:ext uri="{BB962C8B-B14F-4D97-AF65-F5344CB8AC3E}">
        <p14:creationId xmlns:p14="http://schemas.microsoft.com/office/powerpoint/2010/main" val="34847434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Energy Barriers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39</a:t>
            </a:fld>
            <a:endParaRPr lang="en-US"/>
          </a:p>
        </p:txBody>
      </p:sp>
      <p:pic>
        <p:nvPicPr>
          <p:cNvPr id="11" name="Picture 10" descr="FreeEnergyBarrier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665" y="2161635"/>
            <a:ext cx="8500999" cy="34564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766" y="3003"/>
            <a:ext cx="8229600" cy="1143000"/>
          </a:xfrm>
        </p:spPr>
        <p:txBody>
          <a:bodyPr>
            <a:normAutofit fontScale="90000"/>
          </a:bodyPr>
          <a:lstStyle/>
          <a:p>
            <a:r>
              <a:rPr lang="en-US" sz="3600" dirty="0" smtClean="0"/>
              <a:t>Methods:  Rare Events: Umbrella Sampling</a:t>
            </a:r>
            <a:endParaRPr lang="en-US" sz="3600" dirty="0"/>
          </a:p>
        </p:txBody>
      </p:sp>
      <p:sp>
        <p:nvSpPr>
          <p:cNvPr id="4" name="Slide Number Placeholder 3"/>
          <p:cNvSpPr>
            <a:spLocks noGrp="1"/>
          </p:cNvSpPr>
          <p:nvPr>
            <p:ph type="sldNum" sz="quarter" idx="12"/>
          </p:nvPr>
        </p:nvSpPr>
        <p:spPr/>
        <p:txBody>
          <a:bodyPr>
            <a:normAutofit fontScale="85000" lnSpcReduction="20000"/>
          </a:bodyPr>
          <a:lstStyle/>
          <a:p>
            <a:fld id="{7AD28580-5925-5142-9900-334C62BFE3FF}" type="slidenum">
              <a:rPr lang="en-US" smtClean="0"/>
              <a:pPr/>
              <a:t>4</a:t>
            </a:fld>
            <a:endParaRPr lang="en-US"/>
          </a:p>
        </p:txBody>
      </p:sp>
      <p:grpSp>
        <p:nvGrpSpPr>
          <p:cNvPr id="8" name="Group 23"/>
          <p:cNvGrpSpPr/>
          <p:nvPr/>
        </p:nvGrpSpPr>
        <p:grpSpPr>
          <a:xfrm>
            <a:off x="1153955" y="1623965"/>
            <a:ext cx="6686171" cy="4020791"/>
            <a:chOff x="430320" y="1042822"/>
            <a:chExt cx="7963651" cy="4789015"/>
          </a:xfrm>
        </p:grpSpPr>
        <p:sp>
          <p:nvSpPr>
            <p:cNvPr id="34" name="Rounded Rectangle 33"/>
            <p:cNvSpPr/>
            <p:nvPr/>
          </p:nvSpPr>
          <p:spPr>
            <a:xfrm>
              <a:off x="4356533" y="3693078"/>
              <a:ext cx="4037438" cy="88696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8" name="Rounded Rectangle 27"/>
            <p:cNvSpPr/>
            <p:nvPr/>
          </p:nvSpPr>
          <p:spPr>
            <a:xfrm>
              <a:off x="4485143" y="1042822"/>
              <a:ext cx="3804613" cy="123324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pic>
          <p:nvPicPr>
            <p:cNvPr id="5" name="Picture 4" descr="latex-image-1.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0294" y="3803415"/>
              <a:ext cx="3539021" cy="664500"/>
            </a:xfrm>
            <a:prstGeom prst="rect">
              <a:avLst/>
            </a:prstGeom>
          </p:spPr>
        </p:pic>
        <p:pic>
          <p:nvPicPr>
            <p:cNvPr id="6" name="Picture 5" descr="latex-image-1.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1886" y="1772545"/>
              <a:ext cx="2584722" cy="368104"/>
            </a:xfrm>
            <a:prstGeom prst="rect">
              <a:avLst/>
            </a:prstGeom>
          </p:spPr>
        </p:pic>
        <p:sp>
          <p:nvSpPr>
            <p:cNvPr id="7" name="Rounded Rectangle 6"/>
            <p:cNvSpPr/>
            <p:nvPr/>
          </p:nvSpPr>
          <p:spPr>
            <a:xfrm>
              <a:off x="608884" y="1334162"/>
              <a:ext cx="2211562" cy="628208"/>
            </a:xfrm>
            <a:prstGeom prst="roundRect">
              <a:avLst/>
            </a:prstGeom>
            <a:ln w="28575"/>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Biased Monte Carlo Ensemble</a:t>
              </a:r>
              <a:endParaRPr lang="en-US" sz="1600" dirty="0"/>
            </a:p>
          </p:txBody>
        </p:sp>
        <p:sp>
          <p:nvSpPr>
            <p:cNvPr id="13" name="Rounded Rectangle 12"/>
            <p:cNvSpPr/>
            <p:nvPr/>
          </p:nvSpPr>
          <p:spPr>
            <a:xfrm>
              <a:off x="608884" y="2575343"/>
              <a:ext cx="2211562" cy="628208"/>
            </a:xfrm>
            <a:prstGeom prst="roundRect">
              <a:avLst/>
            </a:prstGeom>
            <a:ln w="28575"/>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Sample nuclei</a:t>
              </a:r>
            </a:p>
            <a:p>
              <a:pPr algn="ctr"/>
              <a:r>
                <a:rPr lang="en-US" sz="1600" dirty="0" smtClean="0"/>
                <a:t>sizes</a:t>
              </a:r>
              <a:endParaRPr lang="en-US" sz="1600" dirty="0"/>
            </a:p>
          </p:txBody>
        </p:sp>
        <p:sp>
          <p:nvSpPr>
            <p:cNvPr id="16" name="Rounded Rectangle 15"/>
            <p:cNvSpPr/>
            <p:nvPr/>
          </p:nvSpPr>
          <p:spPr>
            <a:xfrm>
              <a:off x="476064" y="3816524"/>
              <a:ext cx="2470110" cy="628208"/>
            </a:xfrm>
            <a:prstGeom prst="roundRect">
              <a:avLst/>
            </a:prstGeom>
            <a:ln w="28575"/>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smtClean="0"/>
                <a:t>Correct statistics gathered under bias</a:t>
              </a:r>
              <a:endParaRPr lang="en-US" sz="1600" dirty="0"/>
            </a:p>
          </p:txBody>
        </p:sp>
        <p:sp>
          <p:nvSpPr>
            <p:cNvPr id="17" name="Rounded Rectangle 16"/>
            <p:cNvSpPr/>
            <p:nvPr/>
          </p:nvSpPr>
          <p:spPr>
            <a:xfrm>
              <a:off x="430320" y="5057704"/>
              <a:ext cx="2515853" cy="628208"/>
            </a:xfrm>
            <a:prstGeom prst="roundRect">
              <a:avLst/>
            </a:prstGeom>
            <a:ln w="28575"/>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b="1" dirty="0" smtClean="0"/>
                <a:t>Compute Free Energy</a:t>
              </a:r>
              <a:endParaRPr lang="en-US" sz="1600" b="1" dirty="0"/>
            </a:p>
          </p:txBody>
        </p:sp>
        <p:cxnSp>
          <p:nvCxnSpPr>
            <p:cNvPr id="19" name="Straight Arrow Connector 18"/>
            <p:cNvCxnSpPr>
              <a:stCxn id="7" idx="2"/>
              <a:endCxn id="13" idx="0"/>
            </p:cNvCxnSpPr>
            <p:nvPr/>
          </p:nvCxnSpPr>
          <p:spPr>
            <a:xfrm>
              <a:off x="1714666" y="1962370"/>
              <a:ext cx="0" cy="612973"/>
            </a:xfrm>
            <a:prstGeom prst="straightConnector1">
              <a:avLst/>
            </a:prstGeom>
            <a:ln w="19050">
              <a:solidFill>
                <a:schemeClr val="accent4">
                  <a:lumMod val="75000"/>
                </a:schemeClr>
              </a:solidFill>
              <a:tailEnd type="arrow"/>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a:stCxn id="13" idx="2"/>
              <a:endCxn id="16" idx="0"/>
            </p:cNvCxnSpPr>
            <p:nvPr/>
          </p:nvCxnSpPr>
          <p:spPr>
            <a:xfrm flipH="1">
              <a:off x="1711119" y="3203552"/>
              <a:ext cx="3547" cy="612972"/>
            </a:xfrm>
            <a:prstGeom prst="straightConnector1">
              <a:avLst/>
            </a:prstGeom>
            <a:ln w="19050">
              <a:solidFill>
                <a:schemeClr val="accent4">
                  <a:lumMod val="75000"/>
                </a:schemeClr>
              </a:solidFill>
              <a:tailEnd type="arrow"/>
            </a:ln>
          </p:spPr>
          <p:style>
            <a:lnRef idx="1">
              <a:schemeClr val="accent4"/>
            </a:lnRef>
            <a:fillRef idx="0">
              <a:schemeClr val="accent4"/>
            </a:fillRef>
            <a:effectRef idx="0">
              <a:schemeClr val="accent4"/>
            </a:effectRef>
            <a:fontRef idx="minor">
              <a:schemeClr val="tx1"/>
            </a:fontRef>
          </p:style>
        </p:cxnSp>
        <p:cxnSp>
          <p:nvCxnSpPr>
            <p:cNvPr id="23" name="Straight Arrow Connector 22"/>
            <p:cNvCxnSpPr>
              <a:stCxn id="16" idx="2"/>
              <a:endCxn id="17" idx="0"/>
            </p:cNvCxnSpPr>
            <p:nvPr/>
          </p:nvCxnSpPr>
          <p:spPr>
            <a:xfrm flipH="1">
              <a:off x="1688247" y="4444732"/>
              <a:ext cx="22872" cy="612972"/>
            </a:xfrm>
            <a:prstGeom prst="straightConnector1">
              <a:avLst/>
            </a:prstGeom>
            <a:ln w="19050">
              <a:solidFill>
                <a:schemeClr val="accent4">
                  <a:lumMod val="75000"/>
                </a:schemeClr>
              </a:solidFill>
              <a:tailEnd type="arrow"/>
            </a:ln>
          </p:spPr>
          <p:style>
            <a:lnRef idx="1">
              <a:schemeClr val="accent4"/>
            </a:lnRef>
            <a:fillRef idx="0">
              <a:schemeClr val="accent4"/>
            </a:fillRef>
            <a:effectRef idx="0">
              <a:schemeClr val="accent4"/>
            </a:effectRef>
            <a:fontRef idx="minor">
              <a:schemeClr val="tx1"/>
            </a:fontRef>
          </p:style>
        </p:cxnSp>
        <p:cxnSp>
          <p:nvCxnSpPr>
            <p:cNvPr id="32" name="Straight Connector 31"/>
            <p:cNvCxnSpPr>
              <a:stCxn id="7" idx="3"/>
              <a:endCxn id="28" idx="1"/>
            </p:cNvCxnSpPr>
            <p:nvPr/>
          </p:nvCxnSpPr>
          <p:spPr>
            <a:xfrm>
              <a:off x="2820446" y="1648266"/>
              <a:ext cx="1664697" cy="11176"/>
            </a:xfrm>
            <a:prstGeom prst="line">
              <a:avLst/>
            </a:prstGeom>
            <a:ln>
              <a:prstDash val="sysDash"/>
            </a:ln>
            <a:effectLst/>
          </p:spPr>
          <p:style>
            <a:lnRef idx="2">
              <a:schemeClr val="accent4"/>
            </a:lnRef>
            <a:fillRef idx="0">
              <a:schemeClr val="accent4"/>
            </a:fillRef>
            <a:effectRef idx="1">
              <a:schemeClr val="accent4"/>
            </a:effectRef>
            <a:fontRef idx="minor">
              <a:schemeClr val="tx1"/>
            </a:fontRef>
          </p:style>
        </p:cxnSp>
        <p:cxnSp>
          <p:nvCxnSpPr>
            <p:cNvPr id="37" name="Straight Connector 36"/>
            <p:cNvCxnSpPr>
              <a:stCxn id="16" idx="3"/>
              <a:endCxn id="34" idx="1"/>
            </p:cNvCxnSpPr>
            <p:nvPr/>
          </p:nvCxnSpPr>
          <p:spPr>
            <a:xfrm>
              <a:off x="2946174" y="4130629"/>
              <a:ext cx="1410359" cy="5933"/>
            </a:xfrm>
            <a:prstGeom prst="line">
              <a:avLst/>
            </a:prstGeom>
            <a:ln>
              <a:prstDash val="sysDash"/>
            </a:ln>
            <a:effectLst/>
          </p:spPr>
          <p:style>
            <a:lnRef idx="2">
              <a:schemeClr val="accent4"/>
            </a:lnRef>
            <a:fillRef idx="0">
              <a:schemeClr val="accent4"/>
            </a:fillRef>
            <a:effectRef idx="1">
              <a:schemeClr val="accent4"/>
            </a:effectRef>
            <a:fontRef idx="minor">
              <a:schemeClr val="tx1"/>
            </a:fontRef>
          </p:style>
        </p:cxnSp>
        <p:sp>
          <p:nvSpPr>
            <p:cNvPr id="48" name="Rounded Rectangle 47"/>
            <p:cNvSpPr/>
            <p:nvPr/>
          </p:nvSpPr>
          <p:spPr>
            <a:xfrm>
              <a:off x="4780787" y="2525915"/>
              <a:ext cx="3290991" cy="72632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smtClean="0"/>
                <a:t>ten </a:t>
              </a:r>
              <a:r>
                <a:rPr lang="en-US" dirty="0" err="1" smtClean="0"/>
                <a:t>Wolde’s</a:t>
              </a:r>
              <a:r>
                <a:rPr lang="en-US" dirty="0" smtClean="0"/>
                <a:t> method</a:t>
              </a:r>
              <a:endParaRPr lang="en-US" dirty="0"/>
            </a:p>
          </p:txBody>
        </p:sp>
        <p:sp>
          <p:nvSpPr>
            <p:cNvPr id="49" name="Rounded Rectangle 48"/>
            <p:cNvSpPr/>
            <p:nvPr/>
          </p:nvSpPr>
          <p:spPr>
            <a:xfrm>
              <a:off x="4356533" y="4944869"/>
              <a:ext cx="4037438" cy="886968"/>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cxnSp>
          <p:nvCxnSpPr>
            <p:cNvPr id="53" name="Straight Connector 52"/>
            <p:cNvCxnSpPr>
              <a:stCxn id="13" idx="3"/>
              <a:endCxn id="48" idx="1"/>
            </p:cNvCxnSpPr>
            <p:nvPr/>
          </p:nvCxnSpPr>
          <p:spPr>
            <a:xfrm flipV="1">
              <a:off x="2820446" y="2889078"/>
              <a:ext cx="1960341" cy="369"/>
            </a:xfrm>
            <a:prstGeom prst="line">
              <a:avLst/>
            </a:prstGeom>
            <a:ln>
              <a:prstDash val="sysDash"/>
            </a:ln>
            <a:effectLst/>
          </p:spPr>
          <p:style>
            <a:lnRef idx="2">
              <a:schemeClr val="accent4"/>
            </a:lnRef>
            <a:fillRef idx="0">
              <a:schemeClr val="accent4"/>
            </a:fillRef>
            <a:effectRef idx="1">
              <a:schemeClr val="accent4"/>
            </a:effectRef>
            <a:fontRef idx="minor">
              <a:schemeClr val="tx1"/>
            </a:fontRef>
          </p:style>
        </p:cxnSp>
        <p:pic>
          <p:nvPicPr>
            <p:cNvPr id="59" name="Picture 58" descr="latex-image-1.pd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4287" y="1082153"/>
              <a:ext cx="3508970" cy="569638"/>
            </a:xfrm>
            <a:prstGeom prst="rect">
              <a:avLst/>
            </a:prstGeom>
          </p:spPr>
        </p:pic>
        <p:cxnSp>
          <p:nvCxnSpPr>
            <p:cNvPr id="29" name="Straight Connector 28"/>
            <p:cNvCxnSpPr>
              <a:stCxn id="17" idx="3"/>
              <a:endCxn id="49" idx="1"/>
            </p:cNvCxnSpPr>
            <p:nvPr/>
          </p:nvCxnSpPr>
          <p:spPr>
            <a:xfrm>
              <a:off x="2946173" y="5371809"/>
              <a:ext cx="1410360" cy="16544"/>
            </a:xfrm>
            <a:prstGeom prst="line">
              <a:avLst/>
            </a:prstGeom>
            <a:ln>
              <a:prstDash val="sysDash"/>
            </a:ln>
            <a:effectLst/>
          </p:spPr>
          <p:style>
            <a:lnRef idx="2">
              <a:schemeClr val="accent4"/>
            </a:lnRef>
            <a:fillRef idx="0">
              <a:schemeClr val="accent4"/>
            </a:fillRef>
            <a:effectRef idx="1">
              <a:schemeClr val="accent4"/>
            </a:effectRef>
            <a:fontRef idx="minor">
              <a:schemeClr val="tx1"/>
            </a:fontRef>
          </p:style>
        </p:cxnSp>
        <p:pic>
          <p:nvPicPr>
            <p:cNvPr id="21" name="Picture 20" descr="betaGlnP.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5537" y="5251371"/>
              <a:ext cx="2767725" cy="273963"/>
            </a:xfrm>
            <a:prstGeom prst="rect">
              <a:avLst/>
            </a:prstGeom>
          </p:spPr>
        </p:pic>
      </p:grpSp>
      <p:sp>
        <p:nvSpPr>
          <p:cNvPr id="3" name="Rectangle 2"/>
          <p:cNvSpPr/>
          <p:nvPr/>
        </p:nvSpPr>
        <p:spPr>
          <a:xfrm>
            <a:off x="0" y="6519446"/>
            <a:ext cx="4572000" cy="338554"/>
          </a:xfrm>
          <a:prstGeom prst="rect">
            <a:avLst/>
          </a:prstGeom>
        </p:spPr>
        <p:txBody>
          <a:bodyPr>
            <a:spAutoFit/>
          </a:bodyPr>
          <a:lstStyle/>
          <a:p>
            <a:r>
              <a:rPr lang="en-US" sz="1600" dirty="0"/>
              <a:t>Auer, S., &amp; </a:t>
            </a:r>
            <a:r>
              <a:rPr lang="en-US" sz="1600" dirty="0" err="1"/>
              <a:t>Frenkel</a:t>
            </a:r>
            <a:r>
              <a:rPr lang="en-US" sz="1600" dirty="0"/>
              <a:t>, D. </a:t>
            </a:r>
            <a:r>
              <a:rPr lang="en-US" sz="1600" i="1" dirty="0" smtClean="0"/>
              <a:t>J. Chem. Phys</a:t>
            </a:r>
            <a:r>
              <a:rPr lang="en-US" sz="1600" dirty="0" smtClean="0"/>
              <a:t>. 2004</a:t>
            </a:r>
            <a:endParaRPr lang="en-US" sz="1600" dirty="0">
              <a:effectLst/>
            </a:endParaRPr>
          </a:p>
        </p:txBody>
      </p:sp>
      <p:cxnSp>
        <p:nvCxnSpPr>
          <p:cNvPr id="12" name="Elbow Connector 11"/>
          <p:cNvCxnSpPr>
            <a:stCxn id="13" idx="1"/>
            <a:endCxn id="7" idx="1"/>
          </p:cNvCxnSpPr>
          <p:nvPr/>
        </p:nvCxnSpPr>
        <p:spPr>
          <a:xfrm rot="10800000">
            <a:off x="1303875" y="2132289"/>
            <a:ext cx="12700" cy="1042079"/>
          </a:xfrm>
          <a:prstGeom prst="bentConnector3">
            <a:avLst>
              <a:gd name="adj1" fmla="val 1800000"/>
            </a:avLst>
          </a:prstGeom>
          <a:ln>
            <a:tailEnd type="arrow"/>
          </a:ln>
          <a:effectLst/>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4021903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Free Energy Maxima</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40</a:t>
            </a:fld>
            <a:endParaRPr lang="en-US"/>
          </a:p>
        </p:txBody>
      </p:sp>
      <p:pic>
        <p:nvPicPr>
          <p:cNvPr id="5" name="Picture 4" descr="FreeEnergyMaximaMu.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2123230"/>
            <a:ext cx="3610070" cy="3610070"/>
          </a:xfrm>
          <a:prstGeom prst="rect">
            <a:avLst/>
          </a:prstGeom>
        </p:spPr>
      </p:pic>
      <p:pic>
        <p:nvPicPr>
          <p:cNvPr id="7" name="Picture 6" descr="FreeEnergyMaximaP.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930" y="2123230"/>
            <a:ext cx="3610070" cy="361007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 y="-181070"/>
            <a:ext cx="8183903" cy="1472175"/>
          </a:xfrm>
        </p:spPr>
        <p:txBody>
          <a:bodyPr/>
          <a:lstStyle/>
          <a:p>
            <a:r>
              <a:rPr lang="en-US" sz="4000" dirty="0" smtClean="0"/>
              <a:t>Potential of Mean Force &amp; Torque</a:t>
            </a:r>
            <a:endParaRPr lang="en-US" sz="4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41</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462665" y="2084825"/>
            <a:ext cx="4186145" cy="382173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 y="-181070"/>
            <a:ext cx="8183903" cy="1472175"/>
          </a:xfrm>
        </p:spPr>
        <p:txBody>
          <a:bodyPr/>
          <a:lstStyle/>
          <a:p>
            <a:r>
              <a:rPr lang="en-US" sz="4000" dirty="0" smtClean="0"/>
              <a:t>Potential of Mean Force &amp; Torque</a:t>
            </a:r>
            <a:endParaRPr lang="en-US" sz="4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42</a:t>
            </a:fld>
            <a:endParaRPr lang="en-US"/>
          </a:p>
        </p:txBody>
      </p:sp>
      <p:pic>
        <p:nvPicPr>
          <p:cNvPr id="3075" name="Picture 3"/>
          <p:cNvPicPr>
            <a:picLocks noChangeAspect="1" noChangeArrowheads="1"/>
          </p:cNvPicPr>
          <p:nvPr/>
        </p:nvPicPr>
        <p:blipFill>
          <a:blip r:embed="rId2" cstate="print"/>
          <a:srcRect/>
          <a:stretch>
            <a:fillRect/>
          </a:stretch>
        </p:blipFill>
        <p:spPr bwMode="auto">
          <a:xfrm>
            <a:off x="462665" y="2084825"/>
            <a:ext cx="4186145" cy="3821732"/>
          </a:xfrm>
          <a:prstGeom prst="rect">
            <a:avLst/>
          </a:prstGeom>
          <a:noFill/>
          <a:ln w="9525">
            <a:noFill/>
            <a:miter lim="800000"/>
            <a:headEnd/>
            <a:tailEnd/>
          </a:ln>
        </p:spPr>
      </p:pic>
      <p:pic>
        <p:nvPicPr>
          <p:cNvPr id="3077" name="Picture 5"/>
          <p:cNvPicPr>
            <a:picLocks noChangeAspect="1" noChangeArrowheads="1"/>
          </p:cNvPicPr>
          <p:nvPr/>
        </p:nvPicPr>
        <p:blipFill>
          <a:blip r:embed="rId3" cstate="print"/>
          <a:srcRect/>
          <a:stretch>
            <a:fillRect/>
          </a:stretch>
        </p:blipFill>
        <p:spPr bwMode="auto">
          <a:xfrm>
            <a:off x="5084040" y="2123230"/>
            <a:ext cx="4059960" cy="3786281"/>
          </a:xfrm>
          <a:prstGeom prst="rect">
            <a:avLst/>
          </a:prstGeom>
          <a:noFill/>
          <a:ln w="9525">
            <a:noFill/>
            <a:miter lim="800000"/>
            <a:headEnd/>
            <a:tailEnd/>
          </a:ln>
        </p:spPr>
      </p:pic>
    </p:spTree>
    <p:extLst>
      <p:ext uri="{BB962C8B-B14F-4D97-AF65-F5344CB8AC3E}">
        <p14:creationId xmlns:p14="http://schemas.microsoft.com/office/powerpoint/2010/main" val="1554513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Paper 5</a:t>
            </a:r>
            <a:endParaRPr lang="en-US" dirty="0"/>
          </a:p>
        </p:txBody>
      </p:sp>
      <p:sp>
        <p:nvSpPr>
          <p:cNvPr id="3" name="Content Placeholder 2"/>
          <p:cNvSpPr>
            <a:spLocks noGrp="1"/>
          </p:cNvSpPr>
          <p:nvPr>
            <p:ph sz="quarter" idx="1"/>
          </p:nvPr>
        </p:nvSpPr>
        <p:spPr/>
        <p:txBody>
          <a:bodyPr/>
          <a:lstStyle/>
          <a:p>
            <a:r>
              <a:rPr lang="en-US" sz="2400" dirty="0" smtClean="0"/>
              <a:t>Shape </a:t>
            </a:r>
            <a:r>
              <a:rPr lang="en-US" sz="2400" dirty="0" err="1" smtClean="0"/>
              <a:t>anistropy</a:t>
            </a:r>
            <a:r>
              <a:rPr lang="en-US" sz="2400" dirty="0" smtClean="0"/>
              <a:t> allows directional entropic forces between particle pairs to exist in the fluid and these forces manifest at moderate </a:t>
            </a:r>
            <a:r>
              <a:rPr lang="en-US" sz="2400" dirty="0" err="1" smtClean="0"/>
              <a:t>supersaturations</a:t>
            </a:r>
            <a:endParaRPr lang="en-US" sz="2400" dirty="0" smtClean="0"/>
          </a:p>
          <a:p>
            <a:pPr lvl="1"/>
            <a:r>
              <a:rPr lang="en-US" sz="1800" dirty="0" smtClean="0"/>
              <a:t>Cluster size distribution increases faster for RD in fluid</a:t>
            </a:r>
          </a:p>
          <a:p>
            <a:pPr lvl="1"/>
            <a:r>
              <a:rPr lang="en-US" sz="1800" dirty="0" smtClean="0"/>
              <a:t>Nucleation barriers required (at given driving force) is roughly 20kT lower.</a:t>
            </a:r>
          </a:p>
          <a:p>
            <a:pPr lvl="2"/>
            <a:r>
              <a:rPr lang="en-US" sz="1600" dirty="0" smtClean="0"/>
              <a:t>Recall, nucleation rate ~</a:t>
            </a:r>
            <a:r>
              <a:rPr lang="en-US" sz="1600" dirty="0" err="1" smtClean="0"/>
              <a:t>exp</a:t>
            </a:r>
            <a:r>
              <a:rPr lang="en-US" sz="1600" dirty="0" smtClean="0"/>
              <a:t>(-ΔG/</a:t>
            </a:r>
            <a:r>
              <a:rPr lang="en-US" sz="1600" dirty="0" err="1" smtClean="0"/>
              <a:t>kT</a:t>
            </a:r>
            <a:r>
              <a:rPr lang="en-US" sz="1600" dirty="0" smtClean="0"/>
              <a:t>).</a:t>
            </a:r>
          </a:p>
          <a:p>
            <a:pPr lvl="2"/>
            <a:endParaRPr lang="en-US" sz="1600" dirty="0" smtClean="0"/>
          </a:p>
          <a:p>
            <a:r>
              <a:rPr lang="en-US" sz="2300" dirty="0" smtClean="0"/>
              <a:t>We suggest the benefit of additional local </a:t>
            </a:r>
            <a:r>
              <a:rPr lang="en-US" sz="2300" dirty="0" err="1" smtClean="0"/>
              <a:t>orientational</a:t>
            </a:r>
            <a:r>
              <a:rPr lang="en-US" sz="2300" dirty="0" smtClean="0"/>
              <a:t> ordering in the fluid in transitioning to </a:t>
            </a:r>
            <a:r>
              <a:rPr lang="en-US" sz="2300" smtClean="0"/>
              <a:t>the solid</a:t>
            </a:r>
            <a:endParaRPr lang="en-US" sz="23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 y="228600"/>
            <a:ext cx="8375927" cy="990600"/>
          </a:xfrm>
        </p:spPr>
        <p:txBody>
          <a:bodyPr/>
          <a:lstStyle/>
          <a:p>
            <a:r>
              <a:rPr lang="en-US" dirty="0" smtClean="0"/>
              <a:t>Paper 6</a:t>
            </a:r>
            <a:endParaRPr lang="en-US" dirty="0"/>
          </a:p>
        </p:txBody>
      </p:sp>
      <p:sp>
        <p:nvSpPr>
          <p:cNvPr id="3" name="Content Placeholder 2"/>
          <p:cNvSpPr>
            <a:spLocks noGrp="1"/>
          </p:cNvSpPr>
          <p:nvPr>
            <p:ph sz="quarter" idx="1"/>
          </p:nvPr>
        </p:nvSpPr>
        <p:spPr>
          <a:xfrm>
            <a:off x="462665" y="1777585"/>
            <a:ext cx="8153400" cy="4495800"/>
          </a:xfrm>
        </p:spPr>
        <p:txBody>
          <a:bodyPr/>
          <a:lstStyle/>
          <a:p>
            <a:r>
              <a:rPr lang="en-US" sz="2400" dirty="0" smtClean="0"/>
              <a:t>Influence of polyhedral faceting on the crystallization of rotator cubic close </a:t>
            </a:r>
            <a:r>
              <a:rPr lang="en-US" sz="2400" dirty="0" err="1" smtClean="0"/>
              <a:t>packings</a:t>
            </a:r>
            <a:r>
              <a:rPr lang="en-US" sz="2400" dirty="0" smtClean="0"/>
              <a:t/>
            </a:r>
            <a:br>
              <a:rPr lang="en-US" sz="2400" dirty="0" smtClean="0"/>
            </a:br>
            <a:r>
              <a:rPr lang="en-US" sz="1800" u="sng" dirty="0" smtClean="0"/>
              <a:t>Richmond Newman</a:t>
            </a:r>
            <a:r>
              <a:rPr lang="en-US" sz="1800" dirty="0" smtClean="0"/>
              <a:t>, Julia </a:t>
            </a:r>
            <a:r>
              <a:rPr lang="en-US" sz="1800" dirty="0" err="1" smtClean="0"/>
              <a:t>Dshemuchadse</a:t>
            </a:r>
            <a:r>
              <a:rPr lang="en-US" sz="1800" dirty="0" smtClean="0"/>
              <a:t>, Sharon C. Glotzer.  PRL, in preparation.</a:t>
            </a:r>
          </a:p>
          <a:p>
            <a:pPr lvl="1"/>
            <a:r>
              <a:rPr lang="en-US" sz="1800" dirty="0" smtClean="0"/>
              <a:t>Performed calculations showing how a continuous change in shape-parameter effects the nucleation barriers and local fluid and solid structures of a continuously changing family of hard polyhedra.</a:t>
            </a:r>
          </a:p>
          <a:p>
            <a:endParaRPr lang="en-US" dirty="0" smtClean="0"/>
          </a:p>
          <a:p>
            <a:r>
              <a:rPr lang="en-US" sz="2400" dirty="0" smtClean="0"/>
              <a:t>Project Accomplishments</a:t>
            </a:r>
          </a:p>
          <a:p>
            <a:pPr lvl="1"/>
            <a:r>
              <a:rPr lang="en-US" sz="1800" dirty="0" smtClean="0"/>
              <a:t>Demonstrated how a continuous change </a:t>
            </a:r>
            <a:br>
              <a:rPr lang="en-US" sz="1800" dirty="0" smtClean="0"/>
            </a:br>
            <a:r>
              <a:rPr lang="en-US" sz="1800" dirty="0" smtClean="0"/>
              <a:t>in shape affects nucleation behaviors in </a:t>
            </a:r>
            <a:br>
              <a:rPr lang="en-US" sz="1800" dirty="0" smtClean="0"/>
            </a:br>
            <a:r>
              <a:rPr lang="en-US" sz="1800" dirty="0" smtClean="0"/>
              <a:t>hard particle systems</a:t>
            </a:r>
          </a:p>
          <a:p>
            <a:pPr lvl="1"/>
            <a:r>
              <a:rPr lang="en-US" sz="1800" dirty="0" smtClean="0"/>
              <a:t>Investigated how altered faceting </a:t>
            </a:r>
            <a:br>
              <a:rPr lang="en-US" sz="1800" dirty="0" smtClean="0"/>
            </a:br>
            <a:r>
              <a:rPr lang="en-US" sz="1800" dirty="0" smtClean="0"/>
              <a:t>changes local ordering</a:t>
            </a:r>
            <a:endParaRPr lang="en-US" sz="18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44</a:t>
            </a:fld>
            <a:endParaRPr lang="en-US"/>
          </a:p>
        </p:txBody>
      </p:sp>
      <p:pic>
        <p:nvPicPr>
          <p:cNvPr id="5" name="Picture 4" descr="monta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77255" y="4504340"/>
            <a:ext cx="2819570" cy="1886064"/>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414332" cy="990600"/>
          </a:xfrm>
        </p:spPr>
        <p:txBody>
          <a:bodyPr/>
          <a:lstStyle/>
          <a:p>
            <a:r>
              <a:rPr lang="en-US" dirty="0" smtClean="0"/>
              <a:t>Free energy Maxima &amp; Cluster Sizes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45</a:t>
            </a:fld>
            <a:endParaRPr lang="en-US"/>
          </a:p>
        </p:txBody>
      </p:sp>
      <p:pic>
        <p:nvPicPr>
          <p:cNvPr id="5" name="Picture 2"/>
          <p:cNvPicPr>
            <a:picLocks noChangeAspect="1" noChangeArrowheads="1"/>
          </p:cNvPicPr>
          <p:nvPr/>
        </p:nvPicPr>
        <p:blipFill>
          <a:blip r:embed="rId2" cstate="print"/>
          <a:srcRect/>
          <a:stretch>
            <a:fillRect/>
          </a:stretch>
        </p:blipFill>
        <p:spPr bwMode="auto">
          <a:xfrm>
            <a:off x="5877770" y="2737710"/>
            <a:ext cx="3189420" cy="2307395"/>
          </a:xfrm>
          <a:prstGeom prst="rect">
            <a:avLst/>
          </a:prstGeom>
          <a:noFill/>
          <a:ln w="9525">
            <a:noFill/>
            <a:miter lim="800000"/>
            <a:headEnd/>
            <a:tailEnd/>
          </a:ln>
        </p:spPr>
      </p:pic>
      <p:pic>
        <p:nvPicPr>
          <p:cNvPr id="6" name="Picture 5" descr="mont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69060" y="3083355"/>
            <a:ext cx="1040522" cy="696025"/>
          </a:xfrm>
          <a:prstGeom prst="rect">
            <a:avLst/>
          </a:prstGeom>
        </p:spPr>
      </p:pic>
      <p:pic>
        <p:nvPicPr>
          <p:cNvPr id="4098" name="Picture 2"/>
          <p:cNvPicPr>
            <a:picLocks noChangeAspect="1" noChangeArrowheads="1"/>
          </p:cNvPicPr>
          <p:nvPr/>
        </p:nvPicPr>
        <p:blipFill>
          <a:blip r:embed="rId4" cstate="print"/>
          <a:srcRect/>
          <a:stretch>
            <a:fillRect/>
          </a:stretch>
        </p:blipFill>
        <p:spPr bwMode="auto">
          <a:xfrm>
            <a:off x="1153955" y="2699305"/>
            <a:ext cx="4562764" cy="2384719"/>
          </a:xfrm>
          <a:prstGeom prst="rect">
            <a:avLst/>
          </a:prstGeom>
          <a:noFill/>
          <a:ln w="9525">
            <a:noFill/>
            <a:miter lim="800000"/>
            <a:headEnd/>
            <a:tailEnd/>
          </a:ln>
        </p:spPr>
      </p:pic>
      <p:sp>
        <p:nvSpPr>
          <p:cNvPr id="3" name="TextBox 2"/>
          <p:cNvSpPr txBox="1"/>
          <p:nvPr/>
        </p:nvSpPr>
        <p:spPr>
          <a:xfrm>
            <a:off x="2882180" y="5042010"/>
            <a:ext cx="1689820" cy="338554"/>
          </a:xfrm>
          <a:prstGeom prst="rect">
            <a:avLst/>
          </a:prstGeom>
          <a:noFill/>
        </p:spPr>
        <p:txBody>
          <a:bodyPr wrap="square" rtlCol="0">
            <a:spAutoFit/>
          </a:bodyPr>
          <a:lstStyle/>
          <a:p>
            <a:r>
              <a:rPr lang="en-US" sz="1600" dirty="0" smtClean="0"/>
              <a:t>Cluster Size</a:t>
            </a:r>
            <a:endParaRPr lang="en-US" sz="1600" dirty="0"/>
          </a:p>
        </p:txBody>
      </p:sp>
      <p:sp>
        <p:nvSpPr>
          <p:cNvPr id="8" name="TextBox 7"/>
          <p:cNvSpPr txBox="1"/>
          <p:nvPr/>
        </p:nvSpPr>
        <p:spPr>
          <a:xfrm rot="16200000">
            <a:off x="132677" y="3643773"/>
            <a:ext cx="1689820" cy="338554"/>
          </a:xfrm>
          <a:prstGeom prst="rect">
            <a:avLst/>
          </a:prstGeom>
          <a:noFill/>
        </p:spPr>
        <p:txBody>
          <a:bodyPr wrap="square" rtlCol="0">
            <a:spAutoFit/>
          </a:bodyPr>
          <a:lstStyle/>
          <a:p>
            <a:pPr algn="ctr"/>
            <a:r>
              <a:rPr lang="en-US" sz="1600" i="1" dirty="0" smtClean="0"/>
              <a:t>βΔG</a:t>
            </a:r>
            <a:endParaRPr lang="en-US" sz="1600" i="1"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5121" y="2084825"/>
            <a:ext cx="3768100" cy="3922945"/>
            <a:chOff x="885121" y="2084825"/>
            <a:chExt cx="3768100" cy="3922945"/>
          </a:xfrm>
        </p:grpSpPr>
        <p:pic>
          <p:nvPicPr>
            <p:cNvPr id="2051" name="Picture 3"/>
            <p:cNvPicPr>
              <a:picLocks noChangeAspect="1" noChangeArrowheads="1"/>
            </p:cNvPicPr>
            <p:nvPr/>
          </p:nvPicPr>
          <p:blipFill>
            <a:blip r:embed="rId2" cstate="print"/>
            <a:srcRect/>
            <a:stretch>
              <a:fillRect/>
            </a:stretch>
          </p:blipFill>
          <p:spPr bwMode="auto">
            <a:xfrm>
              <a:off x="1269171" y="2468875"/>
              <a:ext cx="3384050" cy="3538895"/>
            </a:xfrm>
            <a:prstGeom prst="rect">
              <a:avLst/>
            </a:prstGeom>
            <a:noFill/>
            <a:ln w="9525">
              <a:noFill/>
              <a:miter lim="800000"/>
              <a:headEnd/>
              <a:tailEnd/>
            </a:ln>
          </p:spPr>
        </p:pic>
        <p:sp>
          <p:nvSpPr>
            <p:cNvPr id="11" name="TextBox 10"/>
            <p:cNvSpPr txBox="1"/>
            <p:nvPr/>
          </p:nvSpPr>
          <p:spPr>
            <a:xfrm rot="16200000">
              <a:off x="-482178" y="3452124"/>
              <a:ext cx="3137491" cy="402893"/>
            </a:xfrm>
            <a:prstGeom prst="rect">
              <a:avLst/>
            </a:prstGeom>
            <a:solidFill>
              <a:srgbClr val="FFFFFF"/>
            </a:solidFill>
          </p:spPr>
          <p:txBody>
            <a:bodyPr wrap="none" rtlCol="0">
              <a:spAutoFit/>
            </a:bodyPr>
            <a:lstStyle/>
            <a:p>
              <a:r>
                <a:rPr lang="en-US" sz="1600" dirty="0" smtClean="0"/>
                <a:t>Free Energy Barrier Height</a:t>
              </a:r>
              <a:endParaRPr lang="en-US" sz="1600" dirty="0"/>
            </a:p>
          </p:txBody>
        </p:sp>
      </p:grpSp>
      <p:sp>
        <p:nvSpPr>
          <p:cNvPr id="2" name="Title 1"/>
          <p:cNvSpPr>
            <a:spLocks noGrp="1"/>
          </p:cNvSpPr>
          <p:nvPr>
            <p:ph type="title"/>
          </p:nvPr>
        </p:nvSpPr>
        <p:spPr/>
        <p:txBody>
          <a:bodyPr/>
          <a:lstStyle/>
          <a:p>
            <a:r>
              <a:rPr lang="en-US" dirty="0" smtClean="0"/>
              <a:t>Chemical Potential, Free energies</a:t>
            </a:r>
            <a:endParaRPr lang="en-US" dirty="0"/>
          </a:p>
        </p:txBody>
      </p:sp>
      <p:sp>
        <p:nvSpPr>
          <p:cNvPr id="3" name="Content Placeholder 2"/>
          <p:cNvSpPr>
            <a:spLocks noGrp="1"/>
          </p:cNvSpPr>
          <p:nvPr>
            <p:ph sz="quarter" idx="1"/>
          </p:nvPr>
        </p:nvSpPr>
        <p:spPr>
          <a:xfrm>
            <a:off x="612648" y="1600200"/>
            <a:ext cx="8153400" cy="715055"/>
          </a:xfrm>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46</a:t>
            </a:fld>
            <a:endParaRPr lang="en-US"/>
          </a:p>
        </p:txBody>
      </p:sp>
      <p:pic>
        <p:nvPicPr>
          <p:cNvPr id="5" name="Picture 4" descr="mont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8990" y="2814520"/>
            <a:ext cx="1276674" cy="853992"/>
          </a:xfrm>
          <a:prstGeom prst="rect">
            <a:avLst/>
          </a:prstGeom>
        </p:spPr>
      </p:pic>
      <p:grpSp>
        <p:nvGrpSpPr>
          <p:cNvPr id="9" name="Group 8"/>
          <p:cNvGrpSpPr/>
          <p:nvPr/>
        </p:nvGrpSpPr>
        <p:grpSpPr>
          <a:xfrm>
            <a:off x="4687215" y="2200040"/>
            <a:ext cx="3751573" cy="4030318"/>
            <a:chOff x="4533596" y="2618469"/>
            <a:chExt cx="3233431" cy="3473677"/>
          </a:xfrm>
        </p:grpSpPr>
        <p:pic>
          <p:nvPicPr>
            <p:cNvPr id="7" name="Picture 6" descr="maximamu.pdf"/>
            <p:cNvPicPr>
              <a:picLocks noChangeAspect="1"/>
            </p:cNvPicPr>
            <p:nvPr/>
          </p:nvPicPr>
          <p:blipFill rotWithShape="1">
            <a:blip r:embed="rId4" cstate="print">
              <a:extLst>
                <a:ext uri="{28A0092B-C50C-407E-A947-70E740481C1C}">
                  <a14:useLocalDpi xmlns:a14="http://schemas.microsoft.com/office/drawing/2010/main" val="0"/>
                </a:ext>
              </a:extLst>
            </a:blip>
            <a:srcRect l="-1" r="20526"/>
            <a:stretch/>
          </p:blipFill>
          <p:spPr>
            <a:xfrm>
              <a:off x="4539195" y="2737710"/>
              <a:ext cx="3227832" cy="3354436"/>
            </a:xfrm>
            <a:prstGeom prst="rect">
              <a:avLst/>
            </a:prstGeom>
          </p:spPr>
        </p:pic>
        <p:sp>
          <p:nvSpPr>
            <p:cNvPr id="8" name="TextBox 7"/>
            <p:cNvSpPr txBox="1"/>
            <p:nvPr/>
          </p:nvSpPr>
          <p:spPr>
            <a:xfrm rot="16200000">
              <a:off x="3384643" y="3767422"/>
              <a:ext cx="2636459" cy="338554"/>
            </a:xfrm>
            <a:prstGeom prst="rect">
              <a:avLst/>
            </a:prstGeom>
            <a:solidFill>
              <a:srgbClr val="FFFFFF"/>
            </a:solidFill>
          </p:spPr>
          <p:txBody>
            <a:bodyPr wrap="none" rtlCol="0">
              <a:spAutoFit/>
            </a:bodyPr>
            <a:lstStyle/>
            <a:p>
              <a:r>
                <a:rPr lang="en-US" sz="1600" dirty="0" smtClean="0"/>
                <a:t>Free Energy Barrier Height</a:t>
              </a:r>
              <a:endParaRPr lang="en-US" sz="1600" dirty="0"/>
            </a:p>
          </p:txBody>
        </p:sp>
      </p:grpSp>
      <p:pic>
        <p:nvPicPr>
          <p:cNvPr id="13" name="Picture 12" descr="mont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3110" y="2699305"/>
            <a:ext cx="1276674" cy="853992"/>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Potential Mean Force &amp; Torque</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47</a:t>
            </a:fld>
            <a:endParaRPr lang="en-US"/>
          </a:p>
        </p:txBody>
      </p:sp>
      <p:pic>
        <p:nvPicPr>
          <p:cNvPr id="8" name="Picture 7" descr="croppedpanel.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15730"/>
            <a:ext cx="9144000" cy="3048000"/>
          </a:xfrm>
          <a:prstGeom prst="rect">
            <a:avLst/>
          </a:prstGeom>
        </p:spPr>
      </p:pic>
      <p:pic>
        <p:nvPicPr>
          <p:cNvPr id="9" name="Picture 8" descr="t0.000.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639" y="1969610"/>
            <a:ext cx="898580" cy="914400"/>
          </a:xfrm>
          <a:prstGeom prst="rect">
            <a:avLst/>
          </a:prstGeom>
        </p:spPr>
      </p:pic>
      <p:pic>
        <p:nvPicPr>
          <p:cNvPr id="10" name="Picture 9" descr="t0.200.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8435" y="1969610"/>
            <a:ext cx="904941" cy="914400"/>
          </a:xfrm>
          <a:prstGeom prst="rect">
            <a:avLst/>
          </a:prstGeom>
        </p:spPr>
      </p:pic>
      <p:pic>
        <p:nvPicPr>
          <p:cNvPr id="11" name="Picture 10" descr="t0.40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55114" y="1969610"/>
            <a:ext cx="909646" cy="914400"/>
          </a:xfrm>
          <a:prstGeom prst="rect">
            <a:avLst/>
          </a:prstGeom>
        </p:spPr>
      </p:pic>
      <p:pic>
        <p:nvPicPr>
          <p:cNvPr id="12" name="Picture 11" descr="t0.600.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4935" y="1969610"/>
            <a:ext cx="917620" cy="914400"/>
          </a:xfrm>
          <a:prstGeom prst="rect">
            <a:avLst/>
          </a:prstGeom>
        </p:spPr>
      </p:pic>
      <p:pic>
        <p:nvPicPr>
          <p:cNvPr id="13" name="Picture 12" descr="t0.800.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74380" y="1969610"/>
            <a:ext cx="924375" cy="914400"/>
          </a:xfrm>
          <a:prstGeom prst="rect">
            <a:avLst/>
          </a:prstGeom>
        </p:spPr>
      </p:pic>
      <p:pic>
        <p:nvPicPr>
          <p:cNvPr id="14" name="Picture 13" descr="t1.000.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24550" y="1969610"/>
            <a:ext cx="933595" cy="914400"/>
          </a:xfrm>
          <a:prstGeom prst="rect">
            <a:avLst/>
          </a:prstGeom>
        </p:spPr>
      </p:pic>
      <p:sp>
        <p:nvSpPr>
          <p:cNvPr id="16" name="Content Placeholder 2"/>
          <p:cNvSpPr>
            <a:spLocks noGrp="1"/>
          </p:cNvSpPr>
          <p:nvPr>
            <p:ph sz="quarter" idx="1"/>
          </p:nvPr>
        </p:nvSpPr>
        <p:spPr>
          <a:xfrm>
            <a:off x="612648" y="6023485"/>
            <a:ext cx="8153400" cy="401105"/>
          </a:xfrm>
        </p:spPr>
        <p:txBody>
          <a:bodyPr/>
          <a:lstStyle/>
          <a:p>
            <a:r>
              <a:rPr lang="en-US" sz="2000" dirty="0" smtClean="0"/>
              <a:t>PMFT data for the family (top row liquid, bottom solid).</a:t>
            </a:r>
          </a:p>
          <a:p>
            <a:r>
              <a:rPr lang="en-US" sz="2000" dirty="0" smtClean="0"/>
              <a:t>Truncation undermines local </a:t>
            </a:r>
            <a:r>
              <a:rPr lang="en-US" sz="2000" i="1" dirty="0" err="1" smtClean="0"/>
              <a:t>ccp</a:t>
            </a:r>
            <a:r>
              <a:rPr lang="en-US" sz="2000" dirty="0" smtClean="0"/>
              <a:t> ordering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Paper 6</a:t>
            </a:r>
            <a:endParaRPr lang="en-US" dirty="0"/>
          </a:p>
        </p:txBody>
      </p:sp>
      <p:sp>
        <p:nvSpPr>
          <p:cNvPr id="3" name="Content Placeholder 2"/>
          <p:cNvSpPr>
            <a:spLocks noGrp="1"/>
          </p:cNvSpPr>
          <p:nvPr>
            <p:ph sz="quarter" idx="1"/>
          </p:nvPr>
        </p:nvSpPr>
        <p:spPr/>
        <p:txBody>
          <a:bodyPr/>
          <a:lstStyle/>
          <a:p>
            <a:r>
              <a:rPr lang="en-US" sz="2000" dirty="0" smtClean="0"/>
              <a:t>We show that the truncation of a rhombic dodecahedra which we knew should weakens the directional entropic forces between pairs of particles leads to higher free energy barriers at a given </a:t>
            </a:r>
            <a:r>
              <a:rPr lang="en-US" sz="2000" dirty="0" err="1" smtClean="0"/>
              <a:t>supersaturation</a:t>
            </a:r>
            <a:endParaRPr lang="en-US" sz="2000" dirty="0" smtClean="0"/>
          </a:p>
          <a:p>
            <a:endParaRPr lang="en-US" sz="2000" dirty="0" smtClean="0"/>
          </a:p>
          <a:p>
            <a:r>
              <a:rPr lang="en-US" sz="2000" dirty="0" smtClean="0"/>
              <a:t>This provides more evidence that the local structural motifs in the fluid provided by the building block are essential for stabilizing nucleation pathways</a:t>
            </a:r>
            <a:endParaRPr lang="en-US" sz="2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48</a:t>
            </a:fld>
            <a:endParaRPr lang="en-US"/>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Concluding remarks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49</a:t>
            </a:fld>
            <a:endParaRPr lang="en-US"/>
          </a:p>
        </p:txBody>
      </p:sp>
      <p:grpSp>
        <p:nvGrpSpPr>
          <p:cNvPr id="13" name="Group 12"/>
          <p:cNvGrpSpPr/>
          <p:nvPr/>
        </p:nvGrpSpPr>
        <p:grpSpPr>
          <a:xfrm>
            <a:off x="598589" y="2030819"/>
            <a:ext cx="2227490" cy="1805035"/>
            <a:chOff x="1730030" y="1815990"/>
            <a:chExt cx="5802838" cy="4574961"/>
          </a:xfrm>
        </p:grpSpPr>
        <p:pic>
          <p:nvPicPr>
            <p:cNvPr id="5" name="Picture 4" descr="F:\SEM--Jul 5th, 2012\Jun helped\E4\002.tif"/>
            <p:cNvPicPr>
              <a:picLocks noChangeAspect="1" noChangeArrowheads="1"/>
            </p:cNvPicPr>
            <p:nvPr/>
          </p:nvPicPr>
          <p:blipFill>
            <a:blip r:embed="rId2" cstate="print"/>
            <a:srcRect b="6352"/>
            <a:stretch>
              <a:fillRect/>
            </a:stretch>
          </p:blipFill>
          <p:spPr bwMode="auto">
            <a:xfrm>
              <a:off x="4956050" y="4465935"/>
              <a:ext cx="2576818" cy="1873444"/>
            </a:xfrm>
            <a:prstGeom prst="rect">
              <a:avLst/>
            </a:prstGeom>
            <a:noFill/>
          </p:spPr>
        </p:pic>
        <p:pic>
          <p:nvPicPr>
            <p:cNvPr id="6" name="Picture 2" descr="F:\SEM-Jul 6th, 2011\196D2\014.tif"/>
            <p:cNvPicPr>
              <a:picLocks noChangeAspect="1" noChangeArrowheads="1"/>
            </p:cNvPicPr>
            <p:nvPr/>
          </p:nvPicPr>
          <p:blipFill>
            <a:blip r:embed="rId3" cstate="print"/>
            <a:srcRect b="6352"/>
            <a:stretch>
              <a:fillRect/>
            </a:stretch>
          </p:blipFill>
          <p:spPr bwMode="auto">
            <a:xfrm>
              <a:off x="1730030" y="4504340"/>
              <a:ext cx="2594928" cy="1886611"/>
            </a:xfrm>
            <a:prstGeom prst="rect">
              <a:avLst/>
            </a:prstGeom>
            <a:noFill/>
          </p:spPr>
        </p:pic>
        <p:grpSp>
          <p:nvGrpSpPr>
            <p:cNvPr id="7" name="Group 13"/>
            <p:cNvGrpSpPr/>
            <p:nvPr/>
          </p:nvGrpSpPr>
          <p:grpSpPr>
            <a:xfrm>
              <a:off x="4956050" y="1815990"/>
              <a:ext cx="2397495" cy="2419515"/>
              <a:chOff x="4827480" y="0"/>
              <a:chExt cx="4037946" cy="4075032"/>
            </a:xfrm>
          </p:grpSpPr>
          <p:pic>
            <p:nvPicPr>
              <p:cNvPr id="8" name="Picture 7" descr="avgtrunc14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7480" y="0"/>
                <a:ext cx="4037946" cy="4075032"/>
              </a:xfrm>
              <a:prstGeom prst="rect">
                <a:avLst/>
              </a:prstGeom>
            </p:spPr>
          </p:pic>
          <p:sp>
            <p:nvSpPr>
              <p:cNvPr id="9" name="Oval 8"/>
              <p:cNvSpPr>
                <a:spLocks/>
              </p:cNvSpPr>
              <p:nvPr/>
            </p:nvSpPr>
            <p:spPr>
              <a:xfrm>
                <a:off x="6909481" y="2141437"/>
                <a:ext cx="1699456" cy="1649818"/>
              </a:xfrm>
              <a:prstGeom prst="ellipse">
                <a:avLst/>
              </a:prstGeom>
              <a:blipFill rotWithShape="1">
                <a:blip r:embed="rId5" cstate="print"/>
                <a:stretch>
                  <a:fillRect/>
                </a:stretch>
              </a:blipFill>
              <a:ln w="508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12"/>
            <p:cNvGrpSpPr/>
            <p:nvPr/>
          </p:nvGrpSpPr>
          <p:grpSpPr>
            <a:xfrm>
              <a:off x="1768435" y="1892800"/>
              <a:ext cx="2427766" cy="2340778"/>
              <a:chOff x="322981" y="12882"/>
              <a:chExt cx="4075452" cy="3929427"/>
            </a:xfrm>
          </p:grpSpPr>
          <p:pic>
            <p:nvPicPr>
              <p:cNvPr id="11" name="Picture 10" descr="avgtrunc00T.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2981" y="12882"/>
                <a:ext cx="4075452" cy="3929427"/>
              </a:xfrm>
              <a:prstGeom prst="rect">
                <a:avLst/>
              </a:prstGeom>
            </p:spPr>
          </p:pic>
          <p:sp>
            <p:nvSpPr>
              <p:cNvPr id="12" name="Oval 11"/>
              <p:cNvSpPr>
                <a:spLocks noChangeAspect="1"/>
              </p:cNvSpPr>
              <p:nvPr/>
            </p:nvSpPr>
            <p:spPr>
              <a:xfrm>
                <a:off x="2448877" y="2099633"/>
                <a:ext cx="1688266" cy="1649818"/>
              </a:xfrm>
              <a:prstGeom prst="ellipse">
                <a:avLst/>
              </a:prstGeom>
              <a:blipFill rotWithShape="1">
                <a:blip r:embed="rId7" cstate="print"/>
                <a:stretch>
                  <a:fillRect/>
                </a:stretch>
              </a:blipFill>
              <a:ln w="508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19" name="Group 18"/>
          <p:cNvGrpSpPr/>
          <p:nvPr/>
        </p:nvGrpSpPr>
        <p:grpSpPr>
          <a:xfrm>
            <a:off x="6415440" y="4005075"/>
            <a:ext cx="2262162" cy="2302092"/>
            <a:chOff x="5908010" y="2660900"/>
            <a:chExt cx="2262162" cy="2302092"/>
          </a:xfrm>
        </p:grpSpPr>
        <p:grpSp>
          <p:nvGrpSpPr>
            <p:cNvPr id="16" name="Group 15"/>
            <p:cNvGrpSpPr/>
            <p:nvPr/>
          </p:nvGrpSpPr>
          <p:grpSpPr>
            <a:xfrm>
              <a:off x="5908010" y="2660900"/>
              <a:ext cx="2262162" cy="2302092"/>
              <a:chOff x="4577096" y="2737710"/>
              <a:chExt cx="3296255" cy="3354436"/>
            </a:xfrm>
          </p:grpSpPr>
          <p:pic>
            <p:nvPicPr>
              <p:cNvPr id="17" name="Picture 16" descr="maximamu.pdf"/>
              <p:cNvPicPr>
                <a:picLocks noChangeAspect="1"/>
              </p:cNvPicPr>
              <p:nvPr/>
            </p:nvPicPr>
            <p:blipFill rotWithShape="1">
              <a:blip r:embed="rId8" cstate="print">
                <a:extLst>
                  <a:ext uri="{28A0092B-C50C-407E-A947-70E740481C1C}">
                    <a14:useLocalDpi xmlns:a14="http://schemas.microsoft.com/office/drawing/2010/main" val="0"/>
                  </a:ext>
                </a:extLst>
              </a:blip>
              <a:srcRect l="-1" r="20526"/>
              <a:stretch/>
            </p:blipFill>
            <p:spPr>
              <a:xfrm>
                <a:off x="4645518" y="2737710"/>
                <a:ext cx="3227833" cy="3354436"/>
              </a:xfrm>
              <a:prstGeom prst="rect">
                <a:avLst/>
              </a:prstGeom>
            </p:spPr>
          </p:pic>
          <p:sp>
            <p:nvSpPr>
              <p:cNvPr id="18" name="TextBox 17"/>
              <p:cNvSpPr txBox="1"/>
              <p:nvPr/>
            </p:nvSpPr>
            <p:spPr>
              <a:xfrm rot="16200000">
                <a:off x="3308303" y="4091021"/>
                <a:ext cx="2941208" cy="403622"/>
              </a:xfrm>
              <a:prstGeom prst="rect">
                <a:avLst/>
              </a:prstGeom>
              <a:solidFill>
                <a:srgbClr val="FFFFFF"/>
              </a:solidFill>
            </p:spPr>
            <p:txBody>
              <a:bodyPr wrap="none" rtlCol="0">
                <a:spAutoFit/>
              </a:bodyPr>
              <a:lstStyle/>
              <a:p>
                <a:r>
                  <a:rPr lang="en-US" sz="1200" dirty="0" smtClean="0"/>
                  <a:t>Free Energy Barrier Height</a:t>
                </a:r>
                <a:endParaRPr lang="en-US" sz="1200" dirty="0"/>
              </a:p>
            </p:txBody>
          </p:sp>
        </p:grpSp>
        <p:pic>
          <p:nvPicPr>
            <p:cNvPr id="15" name="Picture 14" descr="montag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60350" y="2891330"/>
              <a:ext cx="746376" cy="499265"/>
            </a:xfrm>
            <a:prstGeom prst="rect">
              <a:avLst/>
            </a:prstGeom>
          </p:spPr>
        </p:pic>
      </p:grpSp>
      <p:pic>
        <p:nvPicPr>
          <p:cNvPr id="20" name="Picture 5"/>
          <p:cNvPicPr>
            <a:picLocks noChangeAspect="1" noChangeArrowheads="1"/>
          </p:cNvPicPr>
          <p:nvPr/>
        </p:nvPicPr>
        <p:blipFill>
          <a:blip r:embed="rId10" cstate="print"/>
          <a:srcRect/>
          <a:stretch>
            <a:fillRect/>
          </a:stretch>
        </p:blipFill>
        <p:spPr bwMode="auto">
          <a:xfrm>
            <a:off x="3266230" y="2584090"/>
            <a:ext cx="2725710" cy="2541972"/>
          </a:xfrm>
          <a:prstGeom prst="rect">
            <a:avLst/>
          </a:prstGeom>
          <a:noFill/>
          <a:ln w="9525">
            <a:noFill/>
            <a:miter lim="800000"/>
            <a:headEnd/>
            <a:tailEnd/>
          </a:ln>
        </p:spPr>
      </p:pic>
      <p:sp>
        <p:nvSpPr>
          <p:cNvPr id="21" name="Content Placeholder 2"/>
          <p:cNvSpPr>
            <a:spLocks noGrp="1"/>
          </p:cNvSpPr>
          <p:nvPr>
            <p:ph sz="quarter" idx="1"/>
          </p:nvPr>
        </p:nvSpPr>
        <p:spPr>
          <a:xfrm>
            <a:off x="612648" y="5946675"/>
            <a:ext cx="8153400" cy="439510"/>
          </a:xfrm>
        </p:spPr>
        <p:txBody>
          <a:bodyPr/>
          <a:lstStyle/>
          <a:p>
            <a:r>
              <a:rPr lang="en-US" sz="2000" dirty="0" smtClean="0"/>
              <a:t>Shapes effect both equilibrium assembles and their formation pathways</a:t>
            </a:r>
            <a:endParaRPr lang="en-US" sz="2000" dirty="0"/>
          </a:p>
        </p:txBody>
      </p:sp>
    </p:spTree>
    <p:extLst>
      <p:ext uri="{BB962C8B-B14F-4D97-AF65-F5344CB8AC3E}">
        <p14:creationId xmlns:p14="http://schemas.microsoft.com/office/powerpoint/2010/main" val="26437320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1</a:t>
            </a:r>
            <a:endParaRPr lang="en-US" dirty="0"/>
          </a:p>
        </p:txBody>
      </p:sp>
      <p:sp>
        <p:nvSpPr>
          <p:cNvPr id="3" name="Content Placeholder 2"/>
          <p:cNvSpPr>
            <a:spLocks noGrp="1"/>
          </p:cNvSpPr>
          <p:nvPr>
            <p:ph sz="quarter" idx="1"/>
          </p:nvPr>
        </p:nvSpPr>
        <p:spPr>
          <a:xfrm>
            <a:off x="220695" y="1600200"/>
            <a:ext cx="8153400" cy="4495800"/>
          </a:xfrm>
        </p:spPr>
        <p:txBody>
          <a:bodyPr/>
          <a:lstStyle/>
          <a:p>
            <a:r>
              <a:rPr lang="en-US" sz="1800" dirty="0"/>
              <a:t>Role of </a:t>
            </a:r>
            <a:r>
              <a:rPr lang="en-US" sz="1800" dirty="0" err="1"/>
              <a:t>isostaticity</a:t>
            </a:r>
            <a:r>
              <a:rPr lang="en-US" sz="1800" dirty="0"/>
              <a:t> and load-bearing microstructure in the elasticity of yielded colloidal gels. </a:t>
            </a:r>
            <a:r>
              <a:rPr lang="en-US" sz="1600" dirty="0"/>
              <a:t/>
            </a:r>
            <a:br>
              <a:rPr lang="en-US" sz="1600" dirty="0"/>
            </a:br>
            <a:r>
              <a:rPr lang="en-US" sz="1400" dirty="0"/>
              <a:t>Hsiao, L. C., Newman, R. S., </a:t>
            </a:r>
            <a:r>
              <a:rPr lang="en-US" sz="1400" dirty="0" err="1"/>
              <a:t>Glotzer</a:t>
            </a:r>
            <a:r>
              <a:rPr lang="en-US" sz="1400" dirty="0"/>
              <a:t>, S. C., &amp; Solomon, M. J. (2012) PNAS, 109(40), 16029–16034.</a:t>
            </a:r>
          </a:p>
          <a:p>
            <a:pPr lvl="1"/>
            <a:r>
              <a:rPr lang="en-US" sz="1400" dirty="0"/>
              <a:t>Performed molecular dynamics simulations to </a:t>
            </a:r>
            <a:r>
              <a:rPr lang="en-US" sz="1400" dirty="0" smtClean="0"/>
              <a:t>help</a:t>
            </a:r>
            <a:br>
              <a:rPr lang="en-US" sz="1400" dirty="0" smtClean="0"/>
            </a:br>
            <a:r>
              <a:rPr lang="en-US" sz="1400" dirty="0" smtClean="0"/>
              <a:t> </a:t>
            </a:r>
            <a:r>
              <a:rPr lang="en-US" sz="1400" dirty="0"/>
              <a:t>quantify the role of rigid clusters in gel </a:t>
            </a:r>
            <a:r>
              <a:rPr lang="en-US" sz="1400" dirty="0" smtClean="0"/>
              <a:t>rheology</a:t>
            </a:r>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endParaRPr lang="en-US" sz="1400" dirty="0"/>
          </a:p>
          <a:p>
            <a:pPr lvl="1"/>
            <a:endParaRPr lang="en-US" sz="1400" dirty="0" smtClean="0"/>
          </a:p>
          <a:p>
            <a:pPr lvl="1"/>
            <a:r>
              <a:rPr lang="en-US" sz="1400" dirty="0" smtClean="0"/>
              <a:t>Helped quantify role of contact number and rigidity via simulation </a:t>
            </a:r>
            <a:br>
              <a:rPr lang="en-US" sz="1400" dirty="0" smtClean="0"/>
            </a:br>
            <a:r>
              <a:rPr lang="en-US" sz="1400" dirty="0" smtClean="0"/>
              <a:t>using an angular mobility and shape descriptor order parameters</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923525" y="3408631"/>
            <a:ext cx="4759399" cy="2427872"/>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6223415" y="2507280"/>
            <a:ext cx="2189085" cy="2130223"/>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a:stretch>
            <a:fillRect/>
          </a:stretch>
        </p:blipFill>
        <p:spPr bwMode="auto">
          <a:xfrm>
            <a:off x="6195857" y="4640811"/>
            <a:ext cx="2293453" cy="2206234"/>
          </a:xfrm>
          <a:prstGeom prst="rect">
            <a:avLst/>
          </a:prstGeom>
          <a:noFill/>
          <a:ln w="9525">
            <a:noFill/>
            <a:miter lim="800000"/>
            <a:headEnd/>
            <a:tailEnd/>
          </a:ln>
        </p:spPr>
      </p:pic>
    </p:spTree>
    <p:extLst>
      <p:ext uri="{BB962C8B-B14F-4D97-AF65-F5344CB8AC3E}">
        <p14:creationId xmlns:p14="http://schemas.microsoft.com/office/powerpoint/2010/main" val="20643905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50</a:t>
            </a:fld>
            <a:endParaRPr lang="en-US"/>
          </a:p>
        </p:txBody>
      </p:sp>
      <p:pic>
        <p:nvPicPr>
          <p:cNvPr id="9" name="Picture 8" descr="heatmaps.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341" y="0"/>
            <a:ext cx="6133259" cy="6858000"/>
          </a:xfrm>
          <a:prstGeom prst="rect">
            <a:avLst/>
          </a:prstGeom>
        </p:spPr>
      </p:pic>
      <p:sp>
        <p:nvSpPr>
          <p:cNvPr id="7" name="5-Point Star 6"/>
          <p:cNvSpPr>
            <a:spLocks noChangeAspect="1"/>
          </p:cNvSpPr>
          <p:nvPr/>
        </p:nvSpPr>
        <p:spPr>
          <a:xfrm>
            <a:off x="3995925" y="369783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5-Point Star 7"/>
          <p:cNvSpPr>
            <a:spLocks noChangeAspect="1"/>
          </p:cNvSpPr>
          <p:nvPr/>
        </p:nvSpPr>
        <p:spPr>
          <a:xfrm>
            <a:off x="6876300" y="3697835"/>
            <a:ext cx="337964" cy="337964"/>
          </a:xfrm>
          <a:prstGeom prst="star5">
            <a:avLst/>
          </a:prstGeom>
          <a:solidFill>
            <a:srgbClr val="A720D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stretch>
            <a:fillRect/>
          </a:stretch>
        </p:blipFill>
        <p:spPr>
          <a:xfrm>
            <a:off x="270640" y="3774645"/>
            <a:ext cx="2846586" cy="2878630"/>
          </a:xfrm>
          <a:prstGeom prst="rect">
            <a:avLst/>
          </a:prstGeom>
        </p:spPr>
      </p:pic>
    </p:spTree>
    <p:extLst>
      <p:ext uri="{BB962C8B-B14F-4D97-AF65-F5344CB8AC3E}">
        <p14:creationId xmlns:p14="http://schemas.microsoft.com/office/powerpoint/2010/main" val="225774497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0640" y="228600"/>
            <a:ext cx="8873360" cy="990600"/>
          </a:xfrm>
        </p:spPr>
        <p:txBody>
          <a:bodyPr/>
          <a:lstStyle/>
          <a:p>
            <a:r>
              <a:rPr lang="en-US" dirty="0" smtClean="0"/>
              <a:t>Method: </a:t>
            </a:r>
            <a:r>
              <a:rPr lang="en-US" dirty="0" err="1" smtClean="0"/>
              <a:t>Bipyr</a:t>
            </a:r>
            <a:r>
              <a:rPr lang="en-US" dirty="0" smtClean="0"/>
              <a:t> Local Directional Order</a:t>
            </a:r>
            <a:endParaRPr lang="en-US" dirty="0"/>
          </a:p>
        </p:txBody>
      </p:sp>
      <p:sp>
        <p:nvSpPr>
          <p:cNvPr id="3" name="Content Placeholder 2"/>
          <p:cNvSpPr>
            <a:spLocks noGrp="1"/>
          </p:cNvSpPr>
          <p:nvPr>
            <p:ph sz="quarter" idx="1"/>
          </p:nvPr>
        </p:nvSpPr>
        <p:spPr>
          <a:xfrm>
            <a:off x="612648" y="1600200"/>
            <a:ext cx="8531352" cy="4495800"/>
          </a:xfrm>
        </p:spPr>
        <p:txBody>
          <a:bodyPr/>
          <a:lstStyle/>
          <a:p>
            <a:r>
              <a:rPr lang="en-US" dirty="0" smtClean="0"/>
              <a:t>Algorithm:</a:t>
            </a:r>
          </a:p>
          <a:p>
            <a:pPr lvl="1"/>
            <a:r>
              <a:rPr lang="en-US" dirty="0" smtClean="0"/>
              <a:t>For every particle</a:t>
            </a:r>
          </a:p>
          <a:p>
            <a:pPr lvl="2"/>
            <a:r>
              <a:rPr lang="en-US" dirty="0" smtClean="0"/>
              <a:t>Find neighbors (</a:t>
            </a:r>
            <a:r>
              <a:rPr lang="en-US" dirty="0" err="1" smtClean="0"/>
              <a:t>rcut</a:t>
            </a:r>
            <a:r>
              <a:rPr lang="en-US" dirty="0" smtClean="0"/>
              <a:t> to find adjacent ~4)</a:t>
            </a:r>
          </a:p>
          <a:p>
            <a:pPr lvl="2"/>
            <a:r>
              <a:rPr lang="en-US" dirty="0" smtClean="0"/>
              <a:t>Find </a:t>
            </a:r>
            <a:r>
              <a:rPr lang="en-US" dirty="0" err="1" smtClean="0"/>
              <a:t>bipyr</a:t>
            </a:r>
            <a:r>
              <a:rPr lang="en-US" dirty="0" smtClean="0"/>
              <a:t> tip with positive z component</a:t>
            </a:r>
          </a:p>
          <a:p>
            <a:pPr lvl="2"/>
            <a:r>
              <a:rPr lang="en-US" dirty="0" smtClean="0"/>
              <a:t>Compute average x-y plane dot product with neighbors</a:t>
            </a:r>
          </a:p>
          <a:p>
            <a:r>
              <a:rPr lang="en-US" dirty="0" smtClean="0"/>
              <a:t>Outcomes:</a:t>
            </a:r>
          </a:p>
          <a:p>
            <a:pPr lvl="1"/>
            <a:r>
              <a:rPr lang="en-US" dirty="0" smtClean="0"/>
              <a:t>Order parameter, -1 is antiparallel, +1 parallel</a:t>
            </a:r>
          </a:p>
          <a:p>
            <a:pPr lvl="1"/>
            <a:endParaRPr lang="en-US" dirty="0" smtClean="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51</a:t>
            </a:fld>
            <a:endParaRPr lang="en-US"/>
          </a:p>
        </p:txBody>
      </p:sp>
    </p:spTree>
    <p:extLst>
      <p:ext uri="{BB962C8B-B14F-4D97-AF65-F5344CB8AC3E}">
        <p14:creationId xmlns:p14="http://schemas.microsoft.com/office/powerpoint/2010/main" val="304036059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  Global Axial Order</a:t>
            </a:r>
            <a:endParaRPr lang="en-US" dirty="0"/>
          </a:p>
        </p:txBody>
      </p:sp>
      <p:sp>
        <p:nvSpPr>
          <p:cNvPr id="3" name="Content Placeholder 2"/>
          <p:cNvSpPr>
            <a:spLocks noGrp="1"/>
          </p:cNvSpPr>
          <p:nvPr>
            <p:ph sz="quarter" idx="1"/>
          </p:nvPr>
        </p:nvSpPr>
        <p:spPr>
          <a:xfrm>
            <a:off x="612648" y="1393535"/>
            <a:ext cx="8153400" cy="4495800"/>
          </a:xfrm>
        </p:spPr>
        <p:txBody>
          <a:bodyPr/>
          <a:lstStyle/>
          <a:p>
            <a:r>
              <a:rPr lang="en-US" dirty="0" smtClean="0"/>
              <a:t>Algorithm:</a:t>
            </a:r>
          </a:p>
          <a:p>
            <a:pPr lvl="1"/>
            <a:r>
              <a:rPr lang="en-US" dirty="0" smtClean="0"/>
              <a:t>For each particle </a:t>
            </a:r>
            <a:r>
              <a:rPr lang="en-US" dirty="0" err="1" smtClean="0"/>
              <a:t>i</a:t>
            </a:r>
            <a:endParaRPr lang="en-US" dirty="0"/>
          </a:p>
          <a:p>
            <a:pPr lvl="2"/>
            <a:r>
              <a:rPr lang="en-US" dirty="0" smtClean="0"/>
              <a:t>Calculate </a:t>
            </a:r>
            <a:r>
              <a:rPr lang="en-US" dirty="0" err="1" smtClean="0"/>
              <a:t>xy</a:t>
            </a:r>
            <a:r>
              <a:rPr lang="en-US" dirty="0" smtClean="0"/>
              <a:t> plane angle theta)</a:t>
            </a:r>
          </a:p>
          <a:p>
            <a:pPr lvl="2"/>
            <a:r>
              <a:rPr lang="en-US" dirty="0" smtClean="0"/>
              <a:t>Calculate c =</a:t>
            </a:r>
            <a:r>
              <a:rPr lang="en-US" dirty="0" err="1" smtClean="0"/>
              <a:t>exp</a:t>
            </a:r>
            <a:r>
              <a:rPr lang="en-US" dirty="0" smtClean="0"/>
              <a:t>(</a:t>
            </a:r>
            <a:r>
              <a:rPr lang="en-US" dirty="0" err="1" smtClean="0"/>
              <a:t>i</a:t>
            </a:r>
            <a:r>
              <a:rPr lang="en-US" dirty="0" smtClean="0"/>
              <a:t>*2*theta)</a:t>
            </a:r>
          </a:p>
          <a:p>
            <a:pPr lvl="2"/>
            <a:r>
              <a:rPr lang="en-US" dirty="0" smtClean="0"/>
              <a:t>Calculate phase angle of c, add to list</a:t>
            </a:r>
          </a:p>
          <a:p>
            <a:pPr lvl="1"/>
            <a:r>
              <a:rPr lang="en-US" dirty="0" smtClean="0"/>
              <a:t>Histogram phase angles</a:t>
            </a:r>
          </a:p>
          <a:p>
            <a:pPr lvl="2"/>
            <a:r>
              <a:rPr lang="en-US" dirty="0" smtClean="0"/>
              <a:t>Calculate order parameter as variance of the bin heights</a:t>
            </a:r>
          </a:p>
          <a:p>
            <a:r>
              <a:rPr lang="en-US" dirty="0" smtClean="0"/>
              <a:t>Output:</a:t>
            </a:r>
          </a:p>
          <a:p>
            <a:pPr lvl="1"/>
            <a:r>
              <a:rPr lang="en-US" dirty="0" smtClean="0"/>
              <a:t>Histogram is ~uniform if liquid or many grains</a:t>
            </a:r>
          </a:p>
          <a:p>
            <a:pPr lvl="2"/>
            <a:r>
              <a:rPr lang="en-US" dirty="0" smtClean="0"/>
              <a:t>Variance near zero</a:t>
            </a:r>
          </a:p>
          <a:p>
            <a:pPr lvl="1"/>
            <a:r>
              <a:rPr lang="en-US" dirty="0" smtClean="0"/>
              <a:t>Histogram is sharply peaked if one or few grains</a:t>
            </a:r>
          </a:p>
          <a:p>
            <a:pPr lvl="2"/>
            <a:r>
              <a:rPr lang="en-US" dirty="0" smtClean="0"/>
              <a:t>Variance Large, system has axial alignment</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52</a:t>
            </a:fld>
            <a:endParaRPr lang="en-US"/>
          </a:p>
        </p:txBody>
      </p:sp>
    </p:spTree>
    <p:extLst>
      <p:ext uri="{BB962C8B-B14F-4D97-AF65-F5344CB8AC3E}">
        <p14:creationId xmlns:p14="http://schemas.microsoft.com/office/powerpoint/2010/main" val="376122993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8153400" cy="1219200"/>
          </a:xfrm>
        </p:spPr>
        <p:txBody>
          <a:bodyPr/>
          <a:lstStyle/>
          <a:p>
            <a:r>
              <a:rPr lang="en-US" dirty="0" smtClean="0"/>
              <a:t>A </a:t>
            </a:r>
            <a:r>
              <a:rPr lang="en-US" dirty="0" err="1" smtClean="0"/>
              <a:t>diffusionless</a:t>
            </a:r>
            <a:r>
              <a:rPr lang="en-US" dirty="0" smtClean="0"/>
              <a:t> transformation</a:t>
            </a:r>
            <a:endParaRPr lang="en-US" dirty="0"/>
          </a:p>
        </p:txBody>
      </p:sp>
      <p:sp>
        <p:nvSpPr>
          <p:cNvPr id="3" name="Content Placeholder 2"/>
          <p:cNvSpPr>
            <a:spLocks noGrp="1"/>
          </p:cNvSpPr>
          <p:nvPr>
            <p:ph sz="quarter" idx="1"/>
          </p:nvPr>
        </p:nvSpPr>
        <p:spPr/>
        <p:txBody>
          <a:bodyPr/>
          <a:lstStyle/>
          <a:p>
            <a:r>
              <a:rPr lang="en-US" dirty="0" smtClean="0"/>
              <a:t>In N=4096 systems, the transition reliably (10 replicates, different seeds) undergoes the same transition path</a:t>
            </a:r>
          </a:p>
          <a:p>
            <a:pPr lvl="1"/>
            <a:r>
              <a:rPr lang="en-US" dirty="0" smtClean="0"/>
              <a:t>Say we have a box matrix </a:t>
            </a:r>
            <a:r>
              <a:rPr lang="en-US" i="1" dirty="0" smtClean="0"/>
              <a:t>B</a:t>
            </a:r>
            <a:r>
              <a:rPr lang="en-US" i="1" baseline="-25000" dirty="0" smtClean="0"/>
              <a:t>1</a:t>
            </a:r>
            <a:r>
              <a:rPr lang="en-US" dirty="0" smtClean="0"/>
              <a:t> for the initial Monoclinic lattice with the dense 100 plane perpendicular to the </a:t>
            </a:r>
            <a:r>
              <a:rPr lang="en-US" i="1" dirty="0" smtClean="0"/>
              <a:t>z</a:t>
            </a:r>
            <a:r>
              <a:rPr lang="en-US" dirty="0" smtClean="0"/>
              <a:t>-axis, and a box </a:t>
            </a:r>
            <a:r>
              <a:rPr lang="en-US" i="1" dirty="0" smtClean="0"/>
              <a:t>B</a:t>
            </a:r>
            <a:r>
              <a:rPr lang="en-US" i="1" baseline="-25000" dirty="0" smtClean="0"/>
              <a:t>2</a:t>
            </a:r>
            <a:r>
              <a:rPr lang="en-US" dirty="0" smtClean="0"/>
              <a:t> after the transition to </a:t>
            </a:r>
            <a:r>
              <a:rPr lang="en-US" dirty="0" err="1" smtClean="0"/>
              <a:t>Minkowski</a:t>
            </a:r>
            <a:r>
              <a:rPr lang="en-US" dirty="0" smtClean="0"/>
              <a:t>.  </a:t>
            </a:r>
          </a:p>
          <a:p>
            <a:pPr lvl="1"/>
            <a:r>
              <a:rPr lang="en-US" dirty="0" smtClean="0"/>
              <a:t>For the larger systems, there exists </a:t>
            </a:r>
            <a:r>
              <a:rPr lang="en-US" i="1" dirty="0" smtClean="0"/>
              <a:t>T</a:t>
            </a:r>
            <a:r>
              <a:rPr lang="en-US" dirty="0" smtClean="0"/>
              <a:t> </a:t>
            </a:r>
            <a:r>
              <a:rPr lang="en-US" dirty="0" err="1" smtClean="0"/>
              <a:t>s.t</a:t>
            </a:r>
            <a:r>
              <a:rPr lang="en-US" dirty="0" smtClean="0"/>
              <a:t>. </a:t>
            </a:r>
            <a:r>
              <a:rPr lang="en-US" i="1" dirty="0" smtClean="0"/>
              <a:t>B</a:t>
            </a:r>
            <a:r>
              <a:rPr lang="en-US" i="1" baseline="-25000" dirty="0" smtClean="0"/>
              <a:t>2</a:t>
            </a:r>
            <a:r>
              <a:rPr lang="en-US" i="1" dirty="0" smtClean="0"/>
              <a:t> = T B</a:t>
            </a:r>
            <a:r>
              <a:rPr lang="en-US" i="1" baseline="-25000" dirty="0" smtClean="0"/>
              <a:t>1</a:t>
            </a:r>
            <a:endParaRPr lang="en-US" dirty="0" smtClean="0"/>
          </a:p>
          <a:p>
            <a:pPr lvl="2"/>
            <a:r>
              <a:rPr lang="en-US" dirty="0" smtClean="0"/>
              <a:t> </a:t>
            </a:r>
            <a:r>
              <a:rPr lang="en-US" i="1" dirty="0" smtClean="0"/>
              <a:t>T</a:t>
            </a:r>
            <a:r>
              <a:rPr lang="en-US" dirty="0" smtClean="0"/>
              <a:t>= [0.9535   -0.0219    0.0618]</a:t>
            </a:r>
          </a:p>
          <a:p>
            <a:pPr marL="685800" lvl="2" indent="0">
              <a:buNone/>
            </a:pPr>
            <a:r>
              <a:rPr lang="en-US" dirty="0" smtClean="0"/>
              <a:t>         [0.0023    0.9486   -0.0206]</a:t>
            </a:r>
          </a:p>
          <a:p>
            <a:pPr marL="685800" lvl="2" indent="0">
              <a:buNone/>
            </a:pPr>
            <a:r>
              <a:rPr lang="en-US" dirty="0" smtClean="0"/>
              <a:t>         [0.0979   -0.0670    </a:t>
            </a:r>
            <a:r>
              <a:rPr lang="en-US" b="1" dirty="0" smtClean="0"/>
              <a:t>1.1132</a:t>
            </a:r>
            <a:r>
              <a:rPr lang="en-US" dirty="0" smtClean="0"/>
              <a:t>]</a:t>
            </a:r>
          </a:p>
          <a:p>
            <a:pPr lvl="1"/>
            <a:r>
              <a:rPr lang="en-US" i="1" dirty="0" smtClean="0"/>
              <a:t>T</a:t>
            </a:r>
            <a:r>
              <a:rPr lang="en-US" dirty="0" smtClean="0"/>
              <a:t> describes how particle positions expand</a:t>
            </a:r>
          </a:p>
          <a:p>
            <a:pPr marL="685800" lvl="2" indent="0">
              <a:buNone/>
            </a:pPr>
            <a:endParaRPr lang="en-US" dirty="0" smtClean="0"/>
          </a:p>
          <a:p>
            <a:pPr marL="685800" lvl="2" indent="0">
              <a:buNone/>
            </a:pPr>
            <a:r>
              <a:rPr lang="en-US" dirty="0" smtClean="0"/>
              <a:t>			</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53</a:t>
            </a:fld>
            <a:endParaRPr lang="en-US"/>
          </a:p>
        </p:txBody>
      </p:sp>
    </p:spTree>
    <p:extLst>
      <p:ext uri="{BB962C8B-B14F-4D97-AF65-F5344CB8AC3E}">
        <p14:creationId xmlns:p14="http://schemas.microsoft.com/office/powerpoint/2010/main" val="312840714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PMFT</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54</a:t>
            </a:fld>
            <a:endParaRPr lang="en-US"/>
          </a:p>
        </p:txBody>
      </p:sp>
      <p:pic>
        <p:nvPicPr>
          <p:cNvPr id="5" name="Picture 4" descr="YOSEMITE:Users:newmanrs:Downloads:richmond_expt:unitoct56s5last.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7020" y="1536200"/>
            <a:ext cx="4685410" cy="4657960"/>
          </a:xfrm>
          <a:prstGeom prst="rect">
            <a:avLst/>
          </a:prstGeom>
          <a:noFill/>
          <a:ln>
            <a:noFill/>
          </a:ln>
        </p:spPr>
      </p:pic>
      <p:pic>
        <p:nvPicPr>
          <p:cNvPr id="6" name="Picture 5" descr="YOSEMITE:Users:newmanrs:Downloads:richmond_expt:unitoct56s3last_n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25" y="1597262"/>
            <a:ext cx="4724400" cy="4724400"/>
          </a:xfrm>
          <a:prstGeom prst="rect">
            <a:avLst/>
          </a:prstGeom>
          <a:noFill/>
          <a:ln>
            <a:noFill/>
          </a:ln>
        </p:spPr>
      </p:pic>
      <p:pic>
        <p:nvPicPr>
          <p:cNvPr id="7" name="Picture 6" descr="YOSEMITE:Users:newmanrs:Desktop:Screen Shot 2015-12-08 at 6.44.30 PM.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45135" y="4657960"/>
            <a:ext cx="2270760" cy="2057400"/>
          </a:xfrm>
          <a:prstGeom prst="rect">
            <a:avLst/>
          </a:prstGeom>
          <a:noFill/>
          <a:ln>
            <a:noFill/>
          </a:ln>
        </p:spPr>
      </p:pic>
    </p:spTree>
    <p:extLst>
      <p:ext uri="{BB962C8B-B14F-4D97-AF65-F5344CB8AC3E}">
        <p14:creationId xmlns:p14="http://schemas.microsoft.com/office/powerpoint/2010/main" val="322108059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2647" y="228600"/>
            <a:ext cx="8531353" cy="990600"/>
          </a:xfrm>
        </p:spPr>
        <p:txBody>
          <a:bodyPr/>
          <a:lstStyle/>
          <a:p>
            <a:r>
              <a:rPr lang="en-US" dirty="0" smtClean="0"/>
              <a:t>PMFT ‘Easy Assembling’ Shapes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55</a:t>
            </a:fld>
            <a:endParaRPr lang="en-US"/>
          </a:p>
        </p:txBody>
      </p:sp>
      <p:pic>
        <p:nvPicPr>
          <p:cNvPr id="5" name="Picture 4" descr="YOSEMITE:Users:newmanrs:Downloads:richmond_expt:unitcub56s1last_np.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690" y="2084826"/>
            <a:ext cx="4109335" cy="4020650"/>
          </a:xfrm>
          <a:prstGeom prst="rect">
            <a:avLst/>
          </a:prstGeom>
          <a:noFill/>
          <a:ln>
            <a:noFill/>
          </a:ln>
        </p:spPr>
      </p:pic>
      <p:pic>
        <p:nvPicPr>
          <p:cNvPr id="6" name="Picture 5" descr="YOSEMITE:Users:newmanrs:Downloads:richmond_expt:unitrdo56s1last_np.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4025" y="1957293"/>
            <a:ext cx="4224550" cy="4313677"/>
          </a:xfrm>
          <a:prstGeom prst="rect">
            <a:avLst/>
          </a:prstGeom>
          <a:noFill/>
          <a:ln>
            <a:noFill/>
          </a:ln>
        </p:spPr>
      </p:pic>
    </p:spTree>
    <p:extLst>
      <p:ext uri="{BB962C8B-B14F-4D97-AF65-F5344CB8AC3E}">
        <p14:creationId xmlns:p14="http://schemas.microsoft.com/office/powerpoint/2010/main" val="3051589667"/>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56</a:t>
            </a:fld>
            <a:endParaRPr lang="en-US"/>
          </a:p>
        </p:txBody>
      </p:sp>
      <p:pic>
        <p:nvPicPr>
          <p:cNvPr id="5" name="Content Placeholder 4"/>
          <p:cNvPicPr>
            <a:picLocks noGrp="1" noChangeAspect="1"/>
          </p:cNvPicPr>
          <p:nvPr>
            <p:ph sz="quarter" idx="1"/>
          </p:nvPr>
        </p:nvPicPr>
        <p:blipFill>
          <a:blip r:embed="rId2" cstate="print"/>
          <a:srcRect l="10417" t="873" b="3021"/>
          <a:stretch>
            <a:fillRect/>
          </a:stretch>
        </p:blipFill>
        <p:spPr bwMode="auto">
          <a:xfrm>
            <a:off x="0" y="932675"/>
            <a:ext cx="8998889" cy="5310845"/>
          </a:xfrm>
          <a:prstGeom prst="rect">
            <a:avLst/>
          </a:prstGeom>
          <a:noFill/>
          <a:ln w="9525">
            <a:noFill/>
            <a:miter lim="800000"/>
            <a:headEnd/>
            <a:tailEnd/>
          </a:ln>
        </p:spPr>
      </p:pic>
      <p:sp>
        <p:nvSpPr>
          <p:cNvPr id="7" name="Rectangle 6"/>
          <p:cNvSpPr/>
          <p:nvPr/>
        </p:nvSpPr>
        <p:spPr>
          <a:xfrm>
            <a:off x="5800960" y="1393535"/>
            <a:ext cx="2419515" cy="2304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Replace with Custom Slide excising useless subpanels micrographs.</a:t>
            </a:r>
          </a:p>
          <a:p>
            <a:pPr algn="ctr"/>
            <a:endParaRPr lang="en-US" dirty="0" smtClean="0"/>
          </a:p>
          <a:p>
            <a:pPr algn="ctr"/>
            <a:r>
              <a:rPr lang="en-US" dirty="0" smtClean="0"/>
              <a:t>Discuss Oct Separately</a:t>
            </a:r>
            <a:endParaRPr lang="en-US" dirty="0"/>
          </a:p>
        </p:txBody>
      </p:sp>
    </p:spTree>
    <p:extLst>
      <p:ext uri="{BB962C8B-B14F-4D97-AF65-F5344CB8AC3E}">
        <p14:creationId xmlns:p14="http://schemas.microsoft.com/office/powerpoint/2010/main" val="3082759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PMFT</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57</a:t>
            </a:fld>
            <a:endParaRPr lang="en-US"/>
          </a:p>
        </p:txBody>
      </p:sp>
      <p:pic>
        <p:nvPicPr>
          <p:cNvPr id="6" name="Picture 5" descr="YOSEMITE:Users:newmanrs:Downloads:richmond_expt:unitoct56s3last_np.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285" y="1739180"/>
            <a:ext cx="4724400" cy="4724400"/>
          </a:xfrm>
          <a:prstGeom prst="rect">
            <a:avLst/>
          </a:prstGeom>
          <a:noFill/>
          <a:ln>
            <a:noFill/>
          </a:ln>
        </p:spPr>
      </p:pic>
      <p:pic>
        <p:nvPicPr>
          <p:cNvPr id="7" name="Picture 6" descr="YOSEMITE:Users:newmanrs:Desktop:Screen Shot 2015-12-08 at 6.44.30 P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23080" y="2415677"/>
            <a:ext cx="3650280" cy="3371405"/>
          </a:xfrm>
          <a:prstGeom prst="rect">
            <a:avLst/>
          </a:prstGeom>
          <a:noFill/>
          <a:ln>
            <a:noFill/>
          </a:ln>
        </p:spPr>
      </p:pic>
      <p:sp>
        <p:nvSpPr>
          <p:cNvPr id="8" name="Content Placeholder 2"/>
          <p:cNvSpPr>
            <a:spLocks noGrp="1"/>
          </p:cNvSpPr>
          <p:nvPr>
            <p:ph sz="quarter" idx="1"/>
          </p:nvPr>
        </p:nvSpPr>
        <p:spPr>
          <a:xfrm>
            <a:off x="612648" y="1124700"/>
            <a:ext cx="4343402" cy="4495800"/>
          </a:xfrm>
        </p:spPr>
        <p:txBody>
          <a:bodyPr/>
          <a:lstStyle/>
          <a:p>
            <a:endParaRPr lang="en-US" dirty="0"/>
          </a:p>
        </p:txBody>
      </p:sp>
    </p:spTree>
    <p:extLst>
      <p:ext uri="{BB962C8B-B14F-4D97-AF65-F5344CB8AC3E}">
        <p14:creationId xmlns:p14="http://schemas.microsoft.com/office/powerpoint/2010/main" val="413244840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2</a:t>
            </a:r>
            <a:endParaRPr lang="en-US" dirty="0"/>
          </a:p>
        </p:txBody>
      </p:sp>
      <p:sp>
        <p:nvSpPr>
          <p:cNvPr id="3" name="Content Placeholder 2"/>
          <p:cNvSpPr>
            <a:spLocks noGrp="1"/>
          </p:cNvSpPr>
          <p:nvPr>
            <p:ph sz="quarter" idx="1"/>
          </p:nvPr>
        </p:nvSpPr>
        <p:spPr>
          <a:xfrm>
            <a:off x="117020" y="1600200"/>
            <a:ext cx="8649028" cy="4495800"/>
          </a:xfrm>
        </p:spPr>
        <p:txBody>
          <a:bodyPr/>
          <a:lstStyle/>
          <a:p>
            <a:r>
              <a:rPr lang="en-US" sz="1800" dirty="0"/>
              <a:t>Shape-Driven Colloidal Crystal-Crystal Transitions</a:t>
            </a:r>
            <a:br>
              <a:rPr lang="en-US" sz="1800" dirty="0"/>
            </a:br>
            <a:r>
              <a:rPr lang="en-US" sz="1400" dirty="0" err="1"/>
              <a:t>Xiyu</a:t>
            </a:r>
            <a:r>
              <a:rPr lang="en-US" sz="1400" dirty="0"/>
              <a:t> Du, Greg van Anders, </a:t>
            </a:r>
            <a:r>
              <a:rPr lang="en-US" sz="1400" u="sng" dirty="0"/>
              <a:t>Richmond S. Newman</a:t>
            </a:r>
            <a:r>
              <a:rPr lang="en-US" sz="1400" dirty="0"/>
              <a:t>, Sharon C. </a:t>
            </a:r>
            <a:r>
              <a:rPr lang="en-US" sz="1400" dirty="0" err="1"/>
              <a:t>Glotzer</a:t>
            </a:r>
            <a:r>
              <a:rPr lang="en-US" sz="1400" dirty="0"/>
              <a:t>.  PRL.  In review</a:t>
            </a:r>
            <a:r>
              <a:rPr lang="en-US" sz="1400" dirty="0" smtClean="0"/>
              <a:t>.</a:t>
            </a:r>
            <a:endParaRPr lang="en-US" sz="1200" dirty="0"/>
          </a:p>
          <a:p>
            <a:r>
              <a:rPr lang="en-US" sz="1800" dirty="0" smtClean="0"/>
              <a:t>Role in project</a:t>
            </a:r>
            <a:endParaRPr lang="en-US" sz="1800" dirty="0"/>
          </a:p>
          <a:p>
            <a:pPr lvl="1"/>
            <a:r>
              <a:rPr lang="en-US" sz="1600" dirty="0"/>
              <a:t>Advised </a:t>
            </a:r>
            <a:r>
              <a:rPr lang="en-US" sz="1600" dirty="0" err="1"/>
              <a:t>Xiyu</a:t>
            </a:r>
            <a:r>
              <a:rPr lang="en-US" sz="1600" dirty="0"/>
              <a:t> on carrying out this </a:t>
            </a:r>
            <a:r>
              <a:rPr lang="en-US" sz="1600" dirty="0" smtClean="0"/>
              <a:t>project</a:t>
            </a:r>
          </a:p>
          <a:p>
            <a:pPr lvl="1"/>
            <a:r>
              <a:rPr lang="en-US" sz="1600" dirty="0" smtClean="0"/>
              <a:t>Provided a large portion of </a:t>
            </a:r>
            <a:r>
              <a:rPr lang="en-US" sz="1600" dirty="0"/>
              <a:t>the analysis </a:t>
            </a:r>
            <a:r>
              <a:rPr lang="en-US" sz="1600" dirty="0" smtClean="0"/>
              <a:t/>
            </a:r>
            <a:br>
              <a:rPr lang="en-US" sz="1600" dirty="0" smtClean="0"/>
            </a:br>
            <a:r>
              <a:rPr lang="en-US" sz="1600" dirty="0" smtClean="0"/>
              <a:t>code and methods</a:t>
            </a:r>
          </a:p>
          <a:p>
            <a:pPr lvl="2"/>
            <a:r>
              <a:rPr lang="en-US" sz="1300" dirty="0" smtClean="0"/>
              <a:t>Local bond order parameters </a:t>
            </a:r>
          </a:p>
          <a:p>
            <a:pPr lvl="2"/>
            <a:r>
              <a:rPr lang="en-US" sz="1300" dirty="0" smtClean="0"/>
              <a:t>Helped </a:t>
            </a:r>
            <a:r>
              <a:rPr lang="en-US" sz="1300" dirty="0" err="1" smtClean="0"/>
              <a:t>Xiyu</a:t>
            </a:r>
            <a:r>
              <a:rPr lang="en-US" sz="1300" dirty="0" smtClean="0"/>
              <a:t> implement additional order parameters</a:t>
            </a:r>
          </a:p>
          <a:p>
            <a:pPr lvl="2"/>
            <a:r>
              <a:rPr lang="en-US" sz="1300" dirty="0" smtClean="0"/>
              <a:t>Wrote code for Umbrella Sampling with HOOMD-blue</a:t>
            </a:r>
          </a:p>
          <a:p>
            <a:r>
              <a:rPr lang="en-US" sz="1900" dirty="0" smtClean="0"/>
              <a:t>Project Accomplishments</a:t>
            </a:r>
          </a:p>
          <a:p>
            <a:pPr lvl="1"/>
            <a:r>
              <a:rPr lang="en-US" sz="1400" dirty="0" smtClean="0"/>
              <a:t>First order phase transition discovered between</a:t>
            </a:r>
            <a:br>
              <a:rPr lang="en-US" sz="1400" dirty="0" smtClean="0"/>
            </a:br>
            <a:r>
              <a:rPr lang="en-US" sz="1400" dirty="0" smtClean="0"/>
              <a:t>family of face centered cubic and body centered cubic</a:t>
            </a:r>
            <a:br>
              <a:rPr lang="en-US" sz="1400" dirty="0" smtClean="0"/>
            </a:br>
            <a:r>
              <a:rPr lang="en-US" sz="1400" dirty="0" smtClean="0"/>
              <a:t>forming polyhedra (right)</a:t>
            </a:r>
          </a:p>
          <a:p>
            <a:pPr lvl="1"/>
            <a:r>
              <a:rPr lang="en-US" sz="1400" dirty="0" smtClean="0"/>
              <a:t>No phase transition between cubes and vertex-</a:t>
            </a:r>
            <a:br>
              <a:rPr lang="en-US" sz="1400" dirty="0" smtClean="0"/>
            </a:br>
            <a:r>
              <a:rPr lang="en-US" sz="1400" dirty="0" smtClean="0"/>
              <a:t>truncated cubes from simple cubic to BCC</a:t>
            </a:r>
          </a:p>
          <a:p>
            <a:pPr lvl="2"/>
            <a:r>
              <a:rPr lang="en-US" sz="1300" dirty="0" smtClean="0"/>
              <a:t>Each ‘shape’ adopts a new ‘stable’ crystal structure</a:t>
            </a:r>
          </a:p>
          <a:p>
            <a:pPr lvl="1"/>
            <a:r>
              <a:rPr lang="en-US" sz="1400" dirty="0" smtClean="0"/>
              <a:t>More examples in paper – but shape driven phase</a:t>
            </a:r>
            <a:br>
              <a:rPr lang="en-US" sz="1400" dirty="0" smtClean="0"/>
            </a:br>
            <a:r>
              <a:rPr lang="en-US" sz="1400" dirty="0" smtClean="0"/>
              <a:t>transitions may be first order, or not a phase transition at all</a:t>
            </a:r>
          </a:p>
          <a:p>
            <a:pPr lvl="1"/>
            <a:endParaRPr lang="en-US" sz="16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6</a:t>
            </a:fld>
            <a:endParaRPr lang="en-US"/>
          </a:p>
        </p:txBody>
      </p:sp>
      <p:pic>
        <p:nvPicPr>
          <p:cNvPr id="6" name="Picture 5" descr="Screen Shot 2016-03-24 at 11.05.10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42125" y="2852925"/>
            <a:ext cx="3276880" cy="4005075"/>
          </a:xfrm>
          <a:prstGeom prst="rect">
            <a:avLst/>
          </a:prstGeom>
        </p:spPr>
      </p:pic>
      <p:pic>
        <p:nvPicPr>
          <p:cNvPr id="7" name="Picture 6" descr="Screen Shot 2016-03-24 at 11.06.4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flipV="1">
            <a:off x="6535810" y="2345946"/>
            <a:ext cx="2183930" cy="391763"/>
          </a:xfrm>
          <a:prstGeom prst="rect">
            <a:avLst/>
          </a:prstGeom>
        </p:spPr>
      </p:pic>
    </p:spTree>
    <p:extLst>
      <p:ext uri="{BB962C8B-B14F-4D97-AF65-F5344CB8AC3E}">
        <p14:creationId xmlns:p14="http://schemas.microsoft.com/office/powerpoint/2010/main" val="730380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126170"/>
            <a:ext cx="8153400" cy="990600"/>
          </a:xfrm>
        </p:spPr>
        <p:txBody>
          <a:bodyPr/>
          <a:lstStyle/>
          <a:p>
            <a:r>
              <a:rPr lang="en-US" sz="4000" dirty="0" smtClean="0"/>
              <a:t>Paper 3</a:t>
            </a:r>
            <a:endParaRPr lang="en-US" sz="4000"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7</a:t>
            </a:fld>
            <a:endParaRPr lang="en-US"/>
          </a:p>
        </p:txBody>
      </p:sp>
      <p:sp>
        <p:nvSpPr>
          <p:cNvPr id="9" name="Content Placeholder 8"/>
          <p:cNvSpPr>
            <a:spLocks noGrp="1"/>
          </p:cNvSpPr>
          <p:nvPr>
            <p:ph sz="quarter" idx="1"/>
          </p:nvPr>
        </p:nvSpPr>
        <p:spPr/>
        <p:txBody>
          <a:bodyPr/>
          <a:lstStyle/>
          <a:p>
            <a:r>
              <a:rPr lang="en-US" sz="1800" dirty="0"/>
              <a:t>Size- and Shape-Controlled Synthesis of Doped LiYF</a:t>
            </a:r>
            <a:r>
              <a:rPr lang="en-US" sz="1800" baseline="-25000" dirty="0"/>
              <a:t>4</a:t>
            </a:r>
            <a:r>
              <a:rPr lang="en-US" sz="1800" dirty="0"/>
              <a:t> </a:t>
            </a:r>
            <a:r>
              <a:rPr lang="en-US" sz="1800" dirty="0" err="1"/>
              <a:t>Upconversion</a:t>
            </a:r>
            <a:r>
              <a:rPr lang="en-US" sz="1800" dirty="0"/>
              <a:t> </a:t>
            </a:r>
            <a:r>
              <a:rPr lang="en-US" sz="1800" dirty="0" err="1"/>
              <a:t>Nanophosphors</a:t>
            </a:r>
            <a:r>
              <a:rPr lang="en-US" sz="1800" dirty="0"/>
              <a:t> and their Shape-Directed Self-Assembly   </a:t>
            </a:r>
            <a:r>
              <a:rPr lang="en-US" sz="1600" dirty="0"/>
              <a:t/>
            </a:r>
            <a:br>
              <a:rPr lang="en-US" sz="1600" dirty="0"/>
            </a:br>
            <a:r>
              <a:rPr lang="en-US" sz="1200" dirty="0" err="1"/>
              <a:t>Xingchen</a:t>
            </a:r>
            <a:r>
              <a:rPr lang="en-US" sz="1200" dirty="0"/>
              <a:t> Ye, Joshua E. Collins, </a:t>
            </a:r>
            <a:r>
              <a:rPr lang="en-US" sz="1200" u="sng" dirty="0"/>
              <a:t>Richmond S. Newman</a:t>
            </a:r>
            <a:r>
              <a:rPr lang="en-US" sz="1200" dirty="0"/>
              <a:t>, Michael Engel, Jun Chen, </a:t>
            </a:r>
            <a:r>
              <a:rPr lang="en-US" sz="1200" dirty="0" err="1"/>
              <a:t>Guozhong</a:t>
            </a:r>
            <a:r>
              <a:rPr lang="en-US" sz="1200" dirty="0"/>
              <a:t> Xing, Cherie R. </a:t>
            </a:r>
            <a:r>
              <a:rPr lang="en-US" sz="1200" dirty="0" err="1"/>
              <a:t>Kagan</a:t>
            </a:r>
            <a:r>
              <a:rPr lang="en-US" sz="1200" dirty="0"/>
              <a:t>, Sharon C. </a:t>
            </a:r>
            <a:r>
              <a:rPr lang="en-US" sz="1200" dirty="0" err="1"/>
              <a:t>Glotzer</a:t>
            </a:r>
            <a:r>
              <a:rPr lang="en-US" sz="1200" dirty="0"/>
              <a:t>, and Christopher B. Murray.  JACS, in preparation</a:t>
            </a:r>
            <a:r>
              <a:rPr lang="en-US" sz="1200" dirty="0" smtClean="0"/>
              <a:t>.</a:t>
            </a:r>
          </a:p>
          <a:p>
            <a:endParaRPr lang="en-US" sz="1200" dirty="0" smtClean="0"/>
          </a:p>
          <a:p>
            <a:r>
              <a:rPr lang="en-US" sz="1800" dirty="0" smtClean="0"/>
              <a:t>Project Accomplishments</a:t>
            </a:r>
            <a:endParaRPr lang="en-US" sz="1800" dirty="0"/>
          </a:p>
          <a:p>
            <a:pPr lvl="1"/>
            <a:r>
              <a:rPr lang="en-US" sz="1600" dirty="0"/>
              <a:t>Contributed Monte Carlo simulations </a:t>
            </a:r>
            <a:r>
              <a:rPr lang="en-US" sz="1600" dirty="0" smtClean="0"/>
              <a:t>with a fairly minimal model explaining the experimentally observed structures of parallel and antiparallel striped motifs, body centered tetragonal, and a rolled-parallel phase using a simplified model of the system</a:t>
            </a:r>
          </a:p>
          <a:p>
            <a:pPr lvl="1"/>
            <a:r>
              <a:rPr lang="en-US" sz="1600" dirty="0" smtClean="0"/>
              <a:t>Mapped phase diagrams determining regions describing where each equilibrium structure forms</a:t>
            </a:r>
          </a:p>
          <a:p>
            <a:pPr lvl="1"/>
            <a:endParaRPr lang="en-US" sz="16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goal</a:t>
            </a:r>
            <a:endParaRPr lang="en-US" dirty="0"/>
          </a:p>
        </p:txBody>
      </p:sp>
      <p:sp>
        <p:nvSpPr>
          <p:cNvPr id="3" name="Content Placeholder 2"/>
          <p:cNvSpPr>
            <a:spLocks noGrp="1"/>
          </p:cNvSpPr>
          <p:nvPr>
            <p:ph sz="quarter" idx="1"/>
          </p:nvPr>
        </p:nvSpPr>
        <p:spPr/>
        <p:txBody>
          <a:bodyPr/>
          <a:lstStyle/>
          <a:p>
            <a:r>
              <a:rPr lang="en-US" dirty="0" smtClean="0"/>
              <a:t>Understand driving forces for LiYF</a:t>
            </a:r>
            <a:r>
              <a:rPr lang="en-US" baseline="-25000" dirty="0" smtClean="0"/>
              <a:t>4</a:t>
            </a:r>
            <a:r>
              <a:rPr lang="en-US" dirty="0" smtClean="0"/>
              <a:t> </a:t>
            </a:r>
            <a:r>
              <a:rPr lang="en-US" dirty="0" err="1" smtClean="0"/>
              <a:t>bipyramids</a:t>
            </a:r>
            <a:r>
              <a:rPr lang="en-US" dirty="0" smtClean="0"/>
              <a:t> particles on a 2D interface to assemble either parallel or striped phases</a:t>
            </a:r>
            <a:endParaRPr lang="en-US" dirty="0"/>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8</a:t>
            </a:fld>
            <a:endParaRPr lang="en-US"/>
          </a:p>
        </p:txBody>
      </p:sp>
      <p:grpSp>
        <p:nvGrpSpPr>
          <p:cNvPr id="10" name="Group 9"/>
          <p:cNvGrpSpPr/>
          <p:nvPr/>
        </p:nvGrpSpPr>
        <p:grpSpPr>
          <a:xfrm>
            <a:off x="799883" y="3198570"/>
            <a:ext cx="3990975" cy="2981325"/>
            <a:chOff x="799883" y="3198570"/>
            <a:chExt cx="3990975" cy="2981325"/>
          </a:xfrm>
        </p:grpSpPr>
        <p:pic>
          <p:nvPicPr>
            <p:cNvPr id="6" name="Picture 2"/>
            <p:cNvPicPr>
              <a:picLocks noChangeAspect="1" noChangeArrowheads="1"/>
            </p:cNvPicPr>
            <p:nvPr/>
          </p:nvPicPr>
          <p:blipFill>
            <a:blip r:embed="rId2" cstate="print"/>
            <a:srcRect/>
            <a:stretch>
              <a:fillRect/>
            </a:stretch>
          </p:blipFill>
          <p:spPr bwMode="auto">
            <a:xfrm>
              <a:off x="799883" y="3198570"/>
              <a:ext cx="3990975" cy="2981325"/>
            </a:xfrm>
            <a:prstGeom prst="rect">
              <a:avLst/>
            </a:prstGeom>
            <a:noFill/>
            <a:ln w="9525">
              <a:noFill/>
              <a:miter lim="800000"/>
              <a:headEnd/>
              <a:tailEnd/>
            </a:ln>
          </p:spPr>
        </p:pic>
        <p:sp>
          <p:nvSpPr>
            <p:cNvPr id="8" name="TextBox 7"/>
            <p:cNvSpPr txBox="1"/>
            <p:nvPr/>
          </p:nvSpPr>
          <p:spPr>
            <a:xfrm>
              <a:off x="885120" y="5618085"/>
              <a:ext cx="889987" cy="369332"/>
            </a:xfrm>
            <a:prstGeom prst="rect">
              <a:avLst/>
            </a:prstGeom>
            <a:noFill/>
          </p:spPr>
          <p:txBody>
            <a:bodyPr wrap="none" rtlCol="0">
              <a:spAutoFit/>
            </a:bodyPr>
            <a:lstStyle/>
            <a:p>
              <a:r>
                <a:rPr lang="en-US" dirty="0" smtClean="0">
                  <a:solidFill>
                    <a:schemeClr val="bg1"/>
                  </a:solidFill>
                </a:rPr>
                <a:t>100nm</a:t>
              </a:r>
              <a:endParaRPr lang="en-US" dirty="0">
                <a:solidFill>
                  <a:schemeClr val="bg1"/>
                </a:solidFill>
              </a:endParaRPr>
            </a:p>
          </p:txBody>
        </p:sp>
      </p:grpSp>
      <p:grpSp>
        <p:nvGrpSpPr>
          <p:cNvPr id="11" name="Group 10"/>
          <p:cNvGrpSpPr/>
          <p:nvPr/>
        </p:nvGrpSpPr>
        <p:grpSpPr>
          <a:xfrm>
            <a:off x="4870813" y="3198570"/>
            <a:ext cx="3618497" cy="2957185"/>
            <a:chOff x="4870813" y="3198570"/>
            <a:chExt cx="3618497" cy="2957185"/>
          </a:xfrm>
        </p:grpSpPr>
        <p:pic>
          <p:nvPicPr>
            <p:cNvPr id="7" name="Picture 4"/>
            <p:cNvPicPr>
              <a:picLocks noChangeAspect="1" noChangeArrowheads="1"/>
            </p:cNvPicPr>
            <p:nvPr/>
          </p:nvPicPr>
          <p:blipFill>
            <a:blip r:embed="rId3" cstate="print"/>
            <a:srcRect/>
            <a:stretch>
              <a:fillRect/>
            </a:stretch>
          </p:blipFill>
          <p:spPr bwMode="auto">
            <a:xfrm>
              <a:off x="4870813" y="3198570"/>
              <a:ext cx="3618497" cy="2957185"/>
            </a:xfrm>
            <a:prstGeom prst="rect">
              <a:avLst/>
            </a:prstGeom>
            <a:noFill/>
            <a:ln w="9525">
              <a:noFill/>
              <a:miter lim="800000"/>
              <a:headEnd/>
              <a:tailEnd/>
            </a:ln>
          </p:spPr>
        </p:pic>
        <p:sp>
          <p:nvSpPr>
            <p:cNvPr id="9" name="Rectangle 8"/>
            <p:cNvSpPr/>
            <p:nvPr/>
          </p:nvSpPr>
          <p:spPr>
            <a:xfrm>
              <a:off x="4956050" y="5579680"/>
              <a:ext cx="889987" cy="369332"/>
            </a:xfrm>
            <a:prstGeom prst="rect">
              <a:avLst/>
            </a:prstGeom>
          </p:spPr>
          <p:txBody>
            <a:bodyPr wrap="none">
              <a:spAutoFit/>
            </a:bodyPr>
            <a:lstStyle/>
            <a:p>
              <a:r>
                <a:rPr lang="en-US" dirty="0" smtClean="0">
                  <a:solidFill>
                    <a:schemeClr val="bg1"/>
                  </a:solidFill>
                </a:rPr>
                <a:t>100nm</a:t>
              </a:r>
              <a:endParaRPr lang="en-US" dirty="0">
                <a:solidFill>
                  <a:schemeClr val="bg1"/>
                </a:solidFill>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Model</a:t>
            </a:r>
            <a:endParaRPr lang="en-US" sz="2400" dirty="0"/>
          </a:p>
        </p:txBody>
      </p:sp>
      <p:sp>
        <p:nvSpPr>
          <p:cNvPr id="3" name="Content Placeholder 2"/>
          <p:cNvSpPr>
            <a:spLocks noGrp="1"/>
          </p:cNvSpPr>
          <p:nvPr>
            <p:ph sz="quarter" idx="1"/>
          </p:nvPr>
        </p:nvSpPr>
        <p:spPr/>
        <p:txBody>
          <a:bodyPr/>
          <a:lstStyle/>
          <a:p>
            <a:r>
              <a:rPr lang="en-US" sz="2400" dirty="0" smtClean="0"/>
              <a:t>Model as hard polyhedra in Monte Carlo</a:t>
            </a:r>
          </a:p>
          <a:p>
            <a:pPr lvl="1"/>
            <a:r>
              <a:rPr lang="en-US" sz="1800" dirty="0"/>
              <a:t>Vertices (±1,0,0),(0, ±1,0),(</a:t>
            </a:r>
            <a:r>
              <a:rPr lang="en-US" sz="1800" dirty="0" smtClean="0"/>
              <a:t>0,0,±A)</a:t>
            </a:r>
            <a:endParaRPr lang="en-US" sz="1800" dirty="0"/>
          </a:p>
          <a:p>
            <a:r>
              <a:rPr lang="en-US" sz="2400" dirty="0" smtClean="0"/>
              <a:t>Need to confine particles to be quasi-2D</a:t>
            </a:r>
          </a:p>
          <a:p>
            <a:pPr lvl="1"/>
            <a:r>
              <a:rPr lang="en-US" sz="1800" dirty="0" smtClean="0"/>
              <a:t>Apply stiff harmonic spring for vertices outside a narrow window</a:t>
            </a:r>
            <a:br>
              <a:rPr lang="en-US" sz="1800" dirty="0" smtClean="0"/>
            </a:br>
            <a:r>
              <a:rPr lang="en-US" sz="1800" dirty="0" smtClean="0"/>
              <a:t>(</a:t>
            </a:r>
            <a:r>
              <a:rPr lang="en-US" sz="1800" dirty="0" err="1" smtClean="0"/>
              <a:t>k</a:t>
            </a:r>
            <a:r>
              <a:rPr lang="en-US" sz="1800" baseline="-25000" dirty="0" err="1" smtClean="0"/>
              <a:t>z</a:t>
            </a:r>
            <a:r>
              <a:rPr lang="en-US" sz="1800" dirty="0" smtClean="0"/>
              <a:t>=100, 𝛿</a:t>
            </a:r>
            <a:r>
              <a:rPr lang="en-US" sz="1800" baseline="-25000" dirty="0" smtClean="0"/>
              <a:t>z</a:t>
            </a:r>
            <a:r>
              <a:rPr lang="en-US" sz="1800" dirty="0" smtClean="0"/>
              <a:t>=0.7)</a:t>
            </a:r>
          </a:p>
        </p:txBody>
      </p:sp>
      <p:sp>
        <p:nvSpPr>
          <p:cNvPr id="4" name="Slide Number Placeholder 3"/>
          <p:cNvSpPr>
            <a:spLocks noGrp="1"/>
          </p:cNvSpPr>
          <p:nvPr>
            <p:ph type="sldNum" sz="quarter" idx="12"/>
          </p:nvPr>
        </p:nvSpPr>
        <p:spPr/>
        <p:txBody>
          <a:bodyPr>
            <a:normAutofit fontScale="85000" lnSpcReduction="20000"/>
          </a:bodyPr>
          <a:lstStyle/>
          <a:p>
            <a:fld id="{DB8BE2D2-1B41-43A2-8202-3D527284041D}" type="slidenum">
              <a:rPr lang="en-US" smtClean="0"/>
              <a:pPr/>
              <a:t>9</a:t>
            </a:fld>
            <a:endParaRPr lang="en-US"/>
          </a:p>
        </p:txBody>
      </p:sp>
      <p:pic>
        <p:nvPicPr>
          <p:cNvPr id="5" name="Picture 4" descr="latex-image-1.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5980" y="3505810"/>
            <a:ext cx="3149210" cy="645679"/>
          </a:xfrm>
          <a:prstGeom prst="rect">
            <a:avLst/>
          </a:prstGeom>
        </p:spPr>
      </p:pic>
    </p:spTree>
    <p:extLst>
      <p:ext uri="{BB962C8B-B14F-4D97-AF65-F5344CB8AC3E}">
        <p14:creationId xmlns:p14="http://schemas.microsoft.com/office/powerpoint/2010/main" val="27129081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1_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ppt/theme/themeOverride2.xml><?xml version="1.0" encoding="utf-8"?>
<a:themeOverride xmlns:a="http://schemas.openxmlformats.org/drawingml/2006/main">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themeOverride>
</file>

<file path=docProps/app.xml><?xml version="1.0" encoding="utf-8"?>
<Properties xmlns="http://schemas.openxmlformats.org/officeDocument/2006/extended-properties" xmlns:vt="http://schemas.openxmlformats.org/officeDocument/2006/docPropsVTypes">
  <Template/>
  <TotalTime>20628</TotalTime>
  <Words>1087</Words>
  <Application>Microsoft Office PowerPoint</Application>
  <PresentationFormat>On-screen Show (4:3)</PresentationFormat>
  <Paragraphs>276</Paragraphs>
  <Slides>57</Slides>
  <Notes>7</Notes>
  <HiddenSlides>8</HiddenSlides>
  <MMClips>3</MMClips>
  <ScaleCrop>false</ScaleCrop>
  <HeadingPairs>
    <vt:vector size="4" baseType="variant">
      <vt:variant>
        <vt:lpstr>Theme</vt:lpstr>
      </vt:variant>
      <vt:variant>
        <vt:i4>2</vt:i4>
      </vt:variant>
      <vt:variant>
        <vt:lpstr>Slide Titles</vt:lpstr>
      </vt:variant>
      <vt:variant>
        <vt:i4>57</vt:i4>
      </vt:variant>
    </vt:vector>
  </HeadingPairs>
  <TitlesOfParts>
    <vt:vector size="59" baseType="lpstr">
      <vt:lpstr>Median</vt:lpstr>
      <vt:lpstr>1_Median</vt:lpstr>
      <vt:lpstr> Data Meeting: Crystallization in Systems of Hard Polyhedra</vt:lpstr>
      <vt:lpstr>Publications</vt:lpstr>
      <vt:lpstr>Methods:  Finding Crystals from Simulation</vt:lpstr>
      <vt:lpstr>Methods:  Rare Events: Umbrella Sampling</vt:lpstr>
      <vt:lpstr>Paper 1</vt:lpstr>
      <vt:lpstr>Paper 2</vt:lpstr>
      <vt:lpstr>Paper 3</vt:lpstr>
      <vt:lpstr>Primary goal</vt:lpstr>
      <vt:lpstr>Simulation Model</vt:lpstr>
      <vt:lpstr>Example assemblies</vt:lpstr>
      <vt:lpstr>PowerPoint Presentation</vt:lpstr>
      <vt:lpstr>PowerPoint Presentation</vt:lpstr>
      <vt:lpstr>PowerPoint Presentation</vt:lpstr>
      <vt:lpstr>PowerPoint Presentation</vt:lpstr>
      <vt:lpstr>PowerPoint Presentation</vt:lpstr>
      <vt:lpstr>PowerPoint Presentation</vt:lpstr>
      <vt:lpstr>Tip truncations</vt:lpstr>
      <vt:lpstr>Conclusions: Paper 3</vt:lpstr>
      <vt:lpstr>Paper 4  </vt:lpstr>
      <vt:lpstr>Large, high quality superlattices</vt:lpstr>
      <vt:lpstr>Millimeter-scale</vt:lpstr>
      <vt:lpstr>Methods (Experimental)</vt:lpstr>
      <vt:lpstr>Equilibrium NVT Phase Behavior</vt:lpstr>
      <vt:lpstr>Nucleation</vt:lpstr>
      <vt:lpstr>Typical Homogeneous Growth</vt:lpstr>
      <vt:lpstr>Crystallization timescales</vt:lpstr>
      <vt:lpstr>Identification of octahedra superlattices</vt:lpstr>
      <vt:lpstr>A solid-solid phase transition</vt:lpstr>
      <vt:lpstr>Heterogeneous Nucleation</vt:lpstr>
      <vt:lpstr>RD: Orientational disorder</vt:lpstr>
      <vt:lpstr>Cubes:  Correlated disorder</vt:lpstr>
      <vt:lpstr>Conclusions: Paper 4</vt:lpstr>
      <vt:lpstr>Moving onwards</vt:lpstr>
      <vt:lpstr>Paper 5</vt:lpstr>
      <vt:lpstr>Classical Nucleation Theory</vt:lpstr>
      <vt:lpstr>Thermodynamics</vt:lpstr>
      <vt:lpstr>Small particle clusters in the fluid</vt:lpstr>
      <vt:lpstr>Small particle clusters in the fluid</vt:lpstr>
      <vt:lpstr>Free Energy Barriers</vt:lpstr>
      <vt:lpstr>Free Energy Maxima</vt:lpstr>
      <vt:lpstr>Potential of Mean Force &amp; Torque</vt:lpstr>
      <vt:lpstr>Potential of Mean Force &amp; Torque</vt:lpstr>
      <vt:lpstr>Conclusions: Paper 5</vt:lpstr>
      <vt:lpstr>Paper 6</vt:lpstr>
      <vt:lpstr>Free energy Maxima &amp; Cluster Sizes</vt:lpstr>
      <vt:lpstr>Chemical Potential, Free energies</vt:lpstr>
      <vt:lpstr>Potential Mean Force &amp; Torque</vt:lpstr>
      <vt:lpstr>Conclusions: Paper 6</vt:lpstr>
      <vt:lpstr>Concluding remarks</vt:lpstr>
      <vt:lpstr>PowerPoint Presentation</vt:lpstr>
      <vt:lpstr>Method: Bipyr Local Directional Order</vt:lpstr>
      <vt:lpstr>Method:  Global Axial Order</vt:lpstr>
      <vt:lpstr>A diffusionless transformation</vt:lpstr>
      <vt:lpstr>PMFT</vt:lpstr>
      <vt:lpstr>PMFT ‘Easy Assembling’ Shapes</vt:lpstr>
      <vt:lpstr>PowerPoint Presentation</vt:lpstr>
      <vt:lpstr>PMFT</vt:lpstr>
    </vt:vector>
  </TitlesOfParts>
  <Company>University of Washington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Biolchem 550 D-1 Group 5A Q3:  What is the general architecture of the K+ channel?  Is the architecture in agreement with previous functional studies?</dc:title>
  <dc:creator>newmanrs</dc:creator>
  <cp:lastModifiedBy>newmanrs</cp:lastModifiedBy>
  <cp:revision>1176</cp:revision>
  <dcterms:created xsi:type="dcterms:W3CDTF">2010-10-14T11:25:35Z</dcterms:created>
  <dcterms:modified xsi:type="dcterms:W3CDTF">2016-03-31T00:20:29Z</dcterms:modified>
</cp:coreProperties>
</file>